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310" r:id="rId9"/>
    <p:sldId id="311" r:id="rId10"/>
    <p:sldId id="312" r:id="rId11"/>
    <p:sldId id="268" r:id="rId12"/>
    <p:sldId id="269" r:id="rId13"/>
    <p:sldId id="270" r:id="rId14"/>
    <p:sldId id="271" r:id="rId15"/>
    <p:sldId id="313" r:id="rId16"/>
    <p:sldId id="273" r:id="rId17"/>
    <p:sldId id="274" r:id="rId18"/>
    <p:sldId id="275" r:id="rId19"/>
    <p:sldId id="276" r:id="rId20"/>
    <p:sldId id="277" r:id="rId21"/>
    <p:sldId id="314" r:id="rId22"/>
    <p:sldId id="315" r:id="rId23"/>
    <p:sldId id="31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19" r:id="rId52"/>
    <p:sldId id="317" r:id="rId53"/>
    <p:sldId id="31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68"/>
    <a:srgbClr val="E1E1DF"/>
    <a:srgbClr val="C8C8C6"/>
    <a:srgbClr val="8F8F8C"/>
    <a:srgbClr val="032F65"/>
    <a:srgbClr val="032855"/>
    <a:srgbClr val="0066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95C5-00E6-4570-B403-3A15AA09B2D5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C744-A385-49B9-9F95-09143659B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5791200" cy="1219200"/>
          </a:xfrm>
        </p:spPr>
        <p:txBody>
          <a:bodyPr/>
          <a:lstStyle>
            <a:lvl1pPr algn="r"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905000" y="4473575"/>
            <a:ext cx="6858000" cy="1470025"/>
          </a:xfrm>
        </p:spPr>
        <p:txBody>
          <a:bodyPr/>
          <a:lstStyle>
            <a:lvl1pPr algn="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CAE67-E89D-4BB4-B61B-54BC0670CF18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C29F-D602-4F43-B69F-6F199E950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C0921-2D70-4E08-98D8-EB39DE03150A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DD8F-4C0D-4DEB-AFE1-513E68AA8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8C57-A762-496C-83FA-5B3833543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7052B-FA5E-44C3-9CDE-6B7D3DD6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F Symbol Blu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0"/>
            <a:ext cx="1477178" cy="140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55575">
            <a:solidFill>
              <a:srgbClr val="00236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2E1ED-56A1-416C-B18A-BFFB0EF35A2C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7EA91-4907-4829-9C20-676F2E1DC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49F59-F97F-4418-BC3B-6EC65723EE25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98E08-D7FE-4010-A517-040F530A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AF Symbol Blue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0"/>
              <a:ext cx="1477178" cy="1401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3280C-8980-4738-B56C-59968B6F2DDE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7EE5-B51A-40EB-BF92-E226A42E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AF Symbol Blue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0"/>
              <a:ext cx="1477178" cy="1401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Straight Connector 21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F35F7-F2F4-4B85-A4AD-EDBAACD1F883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B742-458C-4FB2-8FCC-268421633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333" r="833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AF Symbol Blue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0"/>
              <a:ext cx="1477178" cy="1401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C973-CFEC-4130-8EE4-980FB3712F0C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7728-8157-44D5-BFD9-9111742F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CA2A9-9CAC-4FDB-B630-731EB7727567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2D39-8499-47DB-9394-6FF0EB3D0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F53E9-3C29-4D61-B093-CA401AEB0D3A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714F-F197-44B8-936E-23C26BD37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052CD-3002-424C-96E7-7E09EEB02164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45C9-B4FE-4412-8FAB-FB2390587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767F67E7-25B5-4D11-AB58-D71DFF515425}" type="datetime1">
              <a:rPr lang="en-US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F034EA1A-9678-42B8-9535-3B72830FDA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97" r:id="rId3"/>
    <p:sldLayoutId id="2147483705" r:id="rId4"/>
    <p:sldLayoutId id="2147483706" r:id="rId5"/>
    <p:sldLayoutId id="214748370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com.mil/sites/uscentcom1/ArchivePhotos/5-May-06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centcom.mil/sites/uscentcom1/ArchivePhotos/Forms/DispForm.aspx?ID=261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com.mil/sites/uscentcom1/ArchivePhotos/Forms/DispForm.aspx?ID=25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nps.gov/archive/prsf/history/bios/greely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d\rotcdepts\usaf\EO\Volume%204%20-%20Course%20Material\AS200\AY%202012-2013\Class%20Materials\Semester%201\AS200_Lesson_2_Airpower_thru_WWI\Wright_Brothers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ds.net/xml/content/OF00000000400006/2/94/400942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d\rotcdepts\usaf\EO\Volume%204%20-%20Course%20Material\AS200\AY%202012-2013\Class%20Materials\Semester%201\AS200_Lesson_2_Airpower_thru_WWI\Rickenbacker1.wmv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d\rotcdepts\usaf\EO\Volume%204%20-%20Course%20Material\AS200\AY%202012-2013\Class%20Materials\Semester%201\AS200_Lesson_2_Airpower_thru_WWI\Mitchell1.wm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657600" y="4572000"/>
            <a:ext cx="4800600" cy="1981200"/>
          </a:xfrm>
        </p:spPr>
        <p:txBody>
          <a:bodyPr lIns="90488" tIns="44450" rIns="90488" bIns="44450" anchor="ctr"/>
          <a:lstStyle/>
          <a:p>
            <a:pPr algn="ctr">
              <a:buClr>
                <a:schemeClr val="tx2"/>
              </a:buClr>
              <a:defRPr/>
            </a:pPr>
            <a:r>
              <a:rPr lang="en-US" sz="5400" dirty="0" smtClean="0">
                <a:solidFill>
                  <a:srgbClr val="002368"/>
                </a:solidFill>
              </a:rPr>
              <a:t>Airpower Through WW I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39140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War fighting, not physics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Effects, not platforms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Using mediums, not owning mediums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Organization, not organizations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Synergy, not segregation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Integration, not just synchronization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The right force, not just equal shares of the force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BB566-2C7A-43EC-8069-0ACBBABDBC1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Applying 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30F2D-4A64-4371-8B49-E689D33B8E10}" type="slidenum">
              <a:rPr lang="en-US"/>
              <a:pPr/>
              <a:t>11</a:t>
            </a:fld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391400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“…those aspects of warfare that are universally true and relevant.”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				~ </a:t>
            </a:r>
            <a:r>
              <a:rPr lang="en-US" sz="2400" i="1" dirty="0" smtClean="0">
                <a:solidFill>
                  <a:schemeClr val="tx2"/>
                </a:solidFill>
              </a:rPr>
              <a:t>Joint Publication  1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265481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D19BC-683E-40C2-974E-A372B15561A3}" type="slidenum">
              <a:rPr lang="en-US"/>
              <a:pPr/>
              <a:t>12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Historically tested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Apply equally to all US Armed Forces</a:t>
            </a:r>
          </a:p>
          <a:p>
            <a:pPr>
              <a:buClr>
                <a:schemeClr val="tx2"/>
              </a:buClr>
            </a:pPr>
            <a:r>
              <a:rPr lang="en-US" i="1" dirty="0" smtClean="0">
                <a:solidFill>
                  <a:schemeClr val="tx2"/>
                </a:solidFill>
              </a:rPr>
              <a:t>Unity of Command, Objective, Offense, Mass, Maneuver, Economy of Force, Security, Surprise, Simplicity</a:t>
            </a:r>
          </a:p>
        </p:txBody>
      </p:sp>
      <p:pic>
        <p:nvPicPr>
          <p:cNvPr id="16389" name="Picture 5" descr="1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3657600" cy="2382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4BCAB-BC9E-4254-94CD-70AEBBE56323}" type="slidenum">
              <a:rPr lang="en-US"/>
              <a:pPr/>
              <a:t>13</a:t>
            </a:fld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Unity of Command</a:t>
            </a:r>
            <a:r>
              <a:rPr lang="en-US" dirty="0" smtClean="0">
                <a:solidFill>
                  <a:schemeClr val="tx2"/>
                </a:solidFill>
              </a:rPr>
              <a:t>:  All efforts should be directed and coordinated toward a common objective</a:t>
            </a:r>
            <a:endParaRPr lang="en-US" b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Objective</a:t>
            </a:r>
            <a:r>
              <a:rPr lang="en-US" dirty="0" smtClean="0">
                <a:solidFill>
                  <a:schemeClr val="tx2"/>
                </a:solidFill>
              </a:rPr>
              <a:t>:  Directing military operations toward a defined and attainable objective that contributes to strategic, operational, and tactical aims</a:t>
            </a:r>
            <a:endParaRPr lang="en-US" b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</a:rPr>
              <a:t>Offensive</a:t>
            </a:r>
            <a:r>
              <a:rPr lang="en-US" dirty="0" smtClean="0">
                <a:solidFill>
                  <a:schemeClr val="tx2"/>
                </a:solidFill>
              </a:rPr>
              <a:t>:  To act rather than react and to dictate time, place, purpose, scope, intensity, and pace of operations</a:t>
            </a:r>
            <a:endParaRPr lang="en-US" b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b="0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b="0" dirty="0" smtClean="0">
              <a:solidFill>
                <a:schemeClr val="tx2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53B402-C589-47C1-A543-7494A13CB0E6}" type="slidenum">
              <a:rPr lang="en-US"/>
              <a:pPr/>
              <a:t>14</a:t>
            </a:fld>
            <a:endParaRPr lang="en-US"/>
          </a:p>
        </p:txBody>
      </p:sp>
      <p:pic>
        <p:nvPicPr>
          <p:cNvPr id="18437" name="Picture 8" descr="F16BankingSharp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81562"/>
            <a:ext cx="3048000" cy="1976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Mass</a:t>
            </a: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:  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purpose of mass is to concentrate the effects of combat power at the most advantageous place and time to achieve decisive results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Maneuver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:  Places the enemy in a position of disadvantage through the flexible application of combat power                            in a multidimensional                                combat space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53B402-C589-47C1-A543-7494A13CB0E6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Economy of Force</a:t>
            </a: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:  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Calls for the rational use of force by selecting the best mix of air, space, and cyberspace capabilities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Security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:  The purpose of security is to never permit the enemy to acquire unexpected advantage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</p:txBody>
      </p:sp>
      <p:pic>
        <p:nvPicPr>
          <p:cNvPr id="6" name="Picture 5" descr="Security-forces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724400"/>
            <a:ext cx="281940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logs%20soldiers%20072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724400"/>
            <a:ext cx="2743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CAC8CF-7969-4290-8829-0CE82F4A66D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486" y="4419600"/>
            <a:ext cx="3444514" cy="2438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Surprise</a:t>
            </a: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Leverages the security principle by attacking the enemy at a time, place, or in a manner for which they are not prepared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Simplicity</a:t>
            </a: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: Calls for avoiding unnecessary complexity in organizing, preparing, planning, and conducting                          military operations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34175-46AA-4011-AF68-557953EFFF4D}" type="slidenum">
              <a:rPr lang="en-US"/>
              <a:pPr/>
              <a:t>17</a:t>
            </a:fld>
            <a:endParaRPr lang="en-US"/>
          </a:p>
        </p:txBody>
      </p:sp>
      <p:pic>
        <p:nvPicPr>
          <p:cNvPr id="21509" name="Picture 9" descr="hires_080723-M-4003C-18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06807"/>
            <a:ext cx="3086738" cy="204639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11" descr="July 28 airpower summary: A-10s strike enemy targ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95800"/>
            <a:ext cx="4114800" cy="211504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Principles of Operation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These, in combo with Principles of War, create Principles of Joint Ops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Unity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 of Effort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800" baseline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Restraint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702749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Perseverance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Legitimacy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EE127-D84E-4355-994F-058A544F15CC}" type="slidenum">
              <a:rPr lang="en-US"/>
              <a:pPr/>
              <a:t>18</a:t>
            </a:fld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800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Fundamental truths that are unique to the air and space environment.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Centralized Control and Decentralized 		  Execution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Flexibility/Versatility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Synergistic Effects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Persistence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Concentration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Priority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Balance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2533" name="Picture 5" descr="Military%20Police%20Company%20pulls%20secu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787" y="3276600"/>
            <a:ext cx="22590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Tenets of Airpower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29475C-320B-443D-84BB-A617931E5F25}" type="slidenum">
              <a:rPr lang="en-US"/>
              <a:pPr/>
              <a:t>19</a:t>
            </a:fld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924800" cy="4114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en-US" dirty="0" smtClean="0">
                <a:solidFill>
                  <a:schemeClr val="tx2"/>
                </a:solidFill>
              </a:rPr>
              <a:t>Centralized Control/Decentralized Execution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Airpower must be controlled by JFACC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Delegation of execution authority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Flexibility and Versatility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Flexibility allows airpower to quickly and decisively shift between campaign objectives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Versatility is using airpower effectively at all levels of warfare and with other joint force elements</a:t>
            </a:r>
          </a:p>
        </p:txBody>
      </p:sp>
      <p:pic>
        <p:nvPicPr>
          <p:cNvPr id="23557" name="Picture 5" descr="5-May-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568950"/>
            <a:ext cx="1981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Thumbnai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640012"/>
            <a:ext cx="1752600" cy="121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Tenets of Airpower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FB9F2-8975-42A0-A635-0A5169E60217}" type="slidenum">
              <a:rPr lang="en-US"/>
              <a:pPr/>
              <a:t>2</a:t>
            </a:fld>
            <a:endParaRPr 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Defining Airpower</a:t>
            </a:r>
          </a:p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Airmindedness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Doctrine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Tenets of Airpower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Application of Airpower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Lighter-than-air Vehicles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Heavier-than-air Vehicles</a:t>
            </a:r>
          </a:p>
        </p:txBody>
      </p:sp>
      <p:pic>
        <p:nvPicPr>
          <p:cNvPr id="5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533650" cy="17065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2887663" cy="1828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7F8A6-EF87-4637-B7C8-9F3AB4053083}" type="slidenum">
              <a:rPr lang="en-US"/>
              <a:pPr/>
              <a:t>20</a:t>
            </a:fld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8458200" cy="4876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en-US" dirty="0" smtClean="0">
                <a:solidFill>
                  <a:schemeClr val="tx2"/>
                </a:solidFill>
              </a:rPr>
              <a:t>Synergistic Effects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proper application of a coordinated                     force across multiple domains </a:t>
            </a:r>
          </a:p>
          <a:p>
            <a:pPr marL="342900" lvl="1" indent="-342900">
              <a:buClr>
                <a:schemeClr val="tx2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ea typeface="ＭＳ Ｐゴシック" pitchFamily="-65" charset="-128"/>
              </a:rPr>
              <a:t>Persistence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Conducting airpower operations continuously against a broad spectrum of targets</a:t>
            </a:r>
          </a:p>
          <a:p>
            <a:pPr marL="342900" lvl="1" indent="-342900">
              <a:lnSpc>
                <a:spcPct val="90000"/>
              </a:lnSpc>
              <a:buClr>
                <a:schemeClr val="tx2"/>
              </a:buClr>
              <a:buSzTx/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ea typeface="ＭＳ Ｐゴシック" pitchFamily="-65" charset="-128"/>
              </a:rPr>
              <a:t>Concentration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Putting overwhelming power at                                the decisive time and place.</a:t>
            </a:r>
          </a:p>
          <a:p>
            <a:pPr>
              <a:buClr>
                <a:schemeClr val="tx2"/>
              </a:buClr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24581" name="Picture 5" descr="Thumbna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00200"/>
            <a:ext cx="1828800" cy="1508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Tenets of Airpower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7F8A6-EF87-4637-B7C8-9F3AB4053083}" type="slidenum">
              <a:rPr lang="en-US"/>
              <a:pPr/>
              <a:t>21</a:t>
            </a:fld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848600" cy="4876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en-US" dirty="0" smtClean="0">
                <a:solidFill>
                  <a:schemeClr val="tx2"/>
                </a:solidFill>
              </a:rPr>
              <a:t>Priority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Limited resources require that airpower be applied where it can make the greatest contribution to the most critical requirements</a:t>
            </a:r>
          </a:p>
          <a:p>
            <a:pPr>
              <a:buClr>
                <a:schemeClr val="tx2"/>
              </a:buClr>
              <a:buSzTx/>
            </a:pPr>
            <a:r>
              <a:rPr lang="en-US" dirty="0" smtClean="0">
                <a:solidFill>
                  <a:schemeClr val="tx2"/>
                </a:solidFill>
              </a:rPr>
              <a:t>Balance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Balancing principles of war and the tenets of airpower to bring Air Force capabilities together to produce a synergistic effect. </a:t>
            </a:r>
          </a:p>
          <a:p>
            <a:pPr>
              <a:buClr>
                <a:schemeClr val="tx2"/>
              </a:buClr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Tenets of Airpower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7F8A6-EF87-4637-B7C8-9F3AB4053083}" type="slidenum">
              <a:rPr lang="en-US"/>
              <a:pPr/>
              <a:t>22</a:t>
            </a:fld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848600" cy="4876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en-US" dirty="0" smtClean="0">
                <a:solidFill>
                  <a:schemeClr val="tx2"/>
                </a:solidFill>
              </a:rPr>
              <a:t>Differentiating Terms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Roles:  Broad and enduring purposes for which the Services were established by law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Missions:  Tasks assigned by the President or Secretary of Defense (</a:t>
            </a:r>
            <a:r>
              <a:rPr lang="en-US" dirty="0" err="1" smtClean="0">
                <a:solidFill>
                  <a:schemeClr val="tx2"/>
                </a:solidFill>
              </a:rPr>
              <a:t>SecDef</a:t>
            </a:r>
            <a:r>
              <a:rPr lang="en-US" dirty="0" smtClean="0">
                <a:solidFill>
                  <a:schemeClr val="tx2"/>
                </a:solidFill>
              </a:rPr>
              <a:t>) to combatant commanders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Functions:  Specific responsibilities that enable the Services to fulfill their legally established roles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Application of Airpower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4038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Global Precision Attack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Special Operations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Rapid Global Mobility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Personnel Recovery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Agile Combat Support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Building Partnerships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solidFill>
                  <a:schemeClr val="tx2"/>
                </a:solidFill>
              </a:rPr>
              <a:t>Application of Airpower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7F8A6-EF87-4637-B7C8-9F3AB4053083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4038600" cy="4525963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Nuclear Deterrence Operations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Air Superiority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Space Superiority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Cyberspace Superiority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Command and Control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Global Integrated Intelligence, Surveillance, and Reconnaissance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447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</a:pPr>
            <a:r>
              <a:rPr lang="en-US" sz="3200" b="1" u="sng" dirty="0" smtClean="0">
                <a:solidFill>
                  <a:schemeClr val="tx2"/>
                </a:solidFill>
                <a:latin typeface="Times New Roman"/>
                <a:ea typeface="ＭＳ Ｐゴシック" pitchFamily="-106" charset="-128"/>
                <a:cs typeface="Times New Roman"/>
              </a:rPr>
              <a:t>Core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F35FD-17BD-4E07-86D6-44FBF265E00D}" type="slidenum">
              <a:rPr lang="en-US"/>
              <a:pPr/>
              <a:t>24</a:t>
            </a:fld>
            <a:endParaRPr 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Man first flew aloft in a balloon in 1783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Airpower did not have an immediate impact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Flying machines were not readily accepted by land oriented officers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Airpower’s first major impact was not until World War I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Early Years of Flight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2384E-C9D6-441B-8624-67DDD9703E9E}" type="slidenum">
              <a:rPr lang="en-US"/>
              <a:pPr/>
              <a:t>25</a:t>
            </a:fld>
            <a:endParaRPr 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Montgolfier Brothers flew first hot-air balloon in 1783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Ben Franklin saw first balloon                      flight and immediately he saw     military potential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First used for military purposes by the French in 1794 at </a:t>
            </a:r>
            <a:r>
              <a:rPr lang="en-US" dirty="0" err="1" smtClean="0">
                <a:solidFill>
                  <a:schemeClr val="tx2"/>
                </a:solidFill>
              </a:rPr>
              <a:t>Maubege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Union and Confederate forces employed balloons during the American Civil War</a:t>
            </a:r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133600"/>
            <a:ext cx="1524000" cy="189497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Balloons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512447-AEA0-4AAF-BADA-97DC2F6D8D5B}" type="slidenum">
              <a:rPr lang="en-US"/>
              <a:pPr/>
              <a:t>26</a:t>
            </a:fld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67818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Adolphus</a:t>
            </a:r>
            <a:r>
              <a:rPr lang="en-US" dirty="0" smtClean="0">
                <a:solidFill>
                  <a:schemeClr val="tx2"/>
                </a:solidFill>
              </a:rPr>
              <a:t> W. Greely, the grandfather of military aviation in the United States; revived interest in military capability of balloons in 1891</a:t>
            </a:r>
          </a:p>
          <a:p>
            <a:pPr marL="688975" lvl="1" indent="-231775">
              <a:buClr>
                <a:schemeClr val="tx2"/>
              </a:buClr>
            </a:pPr>
            <a:r>
              <a:rPr lang="en-US" b="0" dirty="0" smtClean="0">
                <a:solidFill>
                  <a:schemeClr val="tx2"/>
                </a:solidFill>
              </a:rPr>
              <a:t>1898:  Greely balloon used to direct artillery fire during the Battle of San Juan Hill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Interest in balloons dropped quickly with the development of heavier-   than-air vehicles</a:t>
            </a: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343400"/>
            <a:ext cx="1323975" cy="1752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4" name="Picture 10" descr="General Greely. Credit: Museum of the City of San Francis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905000"/>
            <a:ext cx="11509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Balloons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BDC5A7-81A7-4C19-ADFB-B56A964CE766}" type="slidenum">
              <a:rPr lang="en-US"/>
              <a:pPr/>
              <a:t>27</a:t>
            </a:fld>
            <a:endParaRPr lang="en-US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8153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Steerable balloons, often called “Airships”</a:t>
            </a:r>
          </a:p>
          <a:p>
            <a:pPr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1884: first successful flight in a dirigible</a:t>
            </a:r>
          </a:p>
          <a:p>
            <a:pPr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Ferdinand Von Zeppelin—person most readily identified with dirigibles</a:t>
            </a:r>
          </a:p>
          <a:p>
            <a:pPr marL="688975" lvl="1" indent="-231775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Zeppelins first flown in 1900</a:t>
            </a:r>
          </a:p>
          <a:p>
            <a:pPr marL="688975" lvl="1" indent="-231775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German dirigibles bombed England in WW I</a:t>
            </a:r>
          </a:p>
          <a:p>
            <a:pPr marL="688975" lvl="1" indent="-231775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German dirigibles flew surface fleet observation in WW I</a:t>
            </a:r>
          </a:p>
          <a:p>
            <a:pPr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Vulnerable to winds and ground fire </a:t>
            </a:r>
          </a:p>
        </p:txBody>
      </p:sp>
      <p:pic>
        <p:nvPicPr>
          <p:cNvPr id="28677" name="Picture 7" descr="Navy dirigi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14950"/>
            <a:ext cx="3000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357812"/>
            <a:ext cx="2743200" cy="15001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Dirigibles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6C415-C5AA-49FC-916F-32416DAAEB8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Reconnaissance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Artillery spotting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Bombing (extremely limited prior to WWI)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Morale Booster/Escape Means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 transport of supplies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</a:t>
            </a:r>
          </a:p>
        </p:txBody>
      </p:sp>
      <p:pic>
        <p:nvPicPr>
          <p:cNvPr id="29701" name="Picture 9" descr="Military Ball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24400"/>
            <a:ext cx="2514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Uses of Balloons and Dirigibles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C44CE-1AC0-4BC4-B0B8-37AE331399BC}" type="slidenum">
              <a:rPr lang="en-US"/>
              <a:pPr/>
              <a:t>29</a:t>
            </a:fld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848600" cy="47244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Otto Lilienthal—Studied gliders and first to explain the superiority of curved surfaces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Percy </a:t>
            </a:r>
            <a:r>
              <a:rPr lang="en-US" dirty="0" err="1" smtClean="0">
                <a:solidFill>
                  <a:schemeClr val="tx2"/>
                </a:solidFill>
              </a:rPr>
              <a:t>Pilcher</a:t>
            </a:r>
            <a:r>
              <a:rPr lang="en-US" dirty="0" smtClean="0">
                <a:solidFill>
                  <a:schemeClr val="tx2"/>
                </a:solidFill>
              </a:rPr>
              <a:t>—Built airplane chassis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Octave Chanute—Developed a double winged-glider/wrote history of flight to1900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Samuel P. Langley—First to secure government support to develop an airplane</a:t>
            </a:r>
          </a:p>
          <a:p>
            <a:pPr marL="688975" lvl="1" indent="-231775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Failed twice to fly from houseboat in 1903</a:t>
            </a:r>
          </a:p>
          <a:p>
            <a:pPr marL="688975" lvl="1" indent="-231775"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Congress withdrew monetary support </a:t>
            </a:r>
          </a:p>
          <a:p>
            <a:pPr>
              <a:buClr>
                <a:schemeClr val="tx2"/>
              </a:buClr>
              <a:buFont typeface="Wingdings" pitchFamily="2" charset="2"/>
              <a:buChar char="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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Char char="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Early Pioneers of Flight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AAF586-6EB7-43B7-972A-12CBE62C5E8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Early Uses of Airpower 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Airpower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The Battle for Air Supremacy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 Participation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Close Air Support and Interdiction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Development of Tactics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Strategic Bombing Theorists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Evolution of Airpower</a:t>
            </a:r>
          </a:p>
        </p:txBody>
      </p:sp>
      <p:pic>
        <p:nvPicPr>
          <p:cNvPr id="6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2462034" cy="2033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DDAAC-2DF6-406D-B7C8-63F720A91471}" type="slidenum">
              <a:rPr lang="en-US"/>
              <a:pPr/>
              <a:t>30</a:t>
            </a:fld>
            <a:endParaRPr lang="en-US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096000" cy="3429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First to fly a heavier-than-air, power-driven machine—17 December 1903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Flight traveled 120 feet and lasted 12 seconds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Approached flying scientifically and systematically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Used experience of Lilienthal, </a:t>
            </a:r>
            <a:r>
              <a:rPr lang="en-US" sz="2400" dirty="0" err="1" smtClean="0">
                <a:solidFill>
                  <a:schemeClr val="tx2"/>
                </a:solidFill>
              </a:rPr>
              <a:t>Pilcher</a:t>
            </a:r>
            <a:r>
              <a:rPr lang="en-US" sz="2400" dirty="0" smtClean="0">
                <a:solidFill>
                  <a:schemeClr val="tx2"/>
                </a:solidFill>
              </a:rPr>
              <a:t>,       and Chanute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Built a glider in Dayton in 1899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Moved to Kitty Hawk, N. Carolina in 1900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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4914900" cy="1511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14600"/>
            <a:ext cx="2438400" cy="194027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Orville &amp; Wilbur Wright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46880-BC20-44DC-A8F1-BECEC4333C7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Wright_Brother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447800"/>
            <a:ext cx="6858000" cy="4572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Wright Brothers 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FAB23-849A-46BF-8DED-DE3378FB4952}" type="slidenum">
              <a:rPr lang="en-US"/>
              <a:pPr/>
              <a:t>32</a:t>
            </a:fld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5257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 government was very skeptical at first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Not interested because of Langley’s failures 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Britain and France were very enthusiastic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President Roosevelt directed the Secretary of War, W. H. Taft, to investigate the  Wright brothers’ invention in 1906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Dec.1907—Chief Signal Officer, BG James Allen, issued </a:t>
            </a:r>
            <a:r>
              <a:rPr lang="en-US" u="sng" dirty="0" smtClean="0">
                <a:solidFill>
                  <a:schemeClr val="tx2"/>
                </a:solidFill>
              </a:rPr>
              <a:t>Specification #486 </a:t>
            </a:r>
            <a:r>
              <a:rPr lang="en-US" dirty="0" smtClean="0">
                <a:solidFill>
                  <a:schemeClr val="tx2"/>
                </a:solidFill>
              </a:rPr>
              <a:t>calling for bids to build the first military aircraft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Reaction to the Airplane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2602E-8F0D-4A26-93BE-EE5A353CD566}" type="slidenum">
              <a:rPr lang="en-US"/>
              <a:pPr/>
              <a:t>33</a:t>
            </a:fld>
            <a:endParaRPr 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9530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Established the requirements for the first military aircraft.  Aircraft must be able to: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b="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>
                <a:solidFill>
                  <a:schemeClr val="tx2"/>
                </a:solidFill>
              </a:rPr>
              <a:t>Carry two persons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Reach speed of 40 mph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Carry sufficient fuel for 125 mile nonstop flight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Be controllable in flight in any direction 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Fly at least 1 hour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Land at take-off point, without damage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Be taken apart and reassembled in 1 hour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  No military operational requirements specified 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Signal Corp Spec. #486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812EC-2650-49E3-9159-90DA452DA8A0}" type="slidenum">
              <a:rPr lang="en-US"/>
              <a:pPr/>
              <a:t>34</a:t>
            </a:fld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0010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41 proposals were received, only 3 complied with specifications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 Army signed contract with Wright brothers on 10 Feb 1908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Wright brothers delivered first military aircraft on 20 Aug 1908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 Army accepted the first operational aircraft on 2 Aug 1909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Signal Corp Spec. #486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274A7D-A7BE-4F00-9ABE-5488051D9C08}" type="slidenum">
              <a:rPr lang="en-US"/>
              <a:pPr/>
              <a:t>35</a:t>
            </a:fld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Until WWI balloons, dirigibles, and aircraft were primarily </a:t>
            </a:r>
            <a:r>
              <a:rPr lang="en-US" u="sng" dirty="0" smtClean="0">
                <a:solidFill>
                  <a:schemeClr val="tx2"/>
                </a:solidFill>
              </a:rPr>
              <a:t>reconnaissance</a:t>
            </a:r>
            <a:r>
              <a:rPr lang="en-US" dirty="0" smtClean="0">
                <a:solidFill>
                  <a:schemeClr val="tx2"/>
                </a:solidFill>
              </a:rPr>
              <a:t> vehicles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Early on, the flying machines were not seen as weapons of war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Few believed the flying force was ready to be separate air force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The potential uses of aircraft would evolve considerably during WWI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Early Uses of Airpower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A9D2C-5442-45A7-8D3E-3938A8566116}" type="slidenum">
              <a:rPr lang="en-US"/>
              <a:pPr/>
              <a:t>36</a:t>
            </a:fld>
            <a:endParaRPr lang="en-US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7244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u="sng" dirty="0" smtClean="0">
                <a:solidFill>
                  <a:schemeClr val="tx2"/>
                </a:solidFill>
              </a:rPr>
              <a:t>Reconnaissance</a:t>
            </a:r>
            <a:r>
              <a:rPr lang="en-US" dirty="0" smtClean="0">
                <a:solidFill>
                  <a:schemeClr val="tx2"/>
                </a:solidFill>
              </a:rPr>
              <a:t> – Collecting visual and photographic information</a:t>
            </a:r>
          </a:p>
          <a:p>
            <a:pPr>
              <a:buClr>
                <a:schemeClr val="tx2"/>
              </a:buClr>
            </a:pPr>
            <a:r>
              <a:rPr lang="en-US" u="sng" dirty="0" err="1" smtClean="0">
                <a:solidFill>
                  <a:schemeClr val="tx2"/>
                </a:solidFill>
              </a:rPr>
              <a:t>Counterair</a:t>
            </a:r>
            <a:r>
              <a:rPr lang="en-US" dirty="0" smtClean="0">
                <a:solidFill>
                  <a:schemeClr val="tx2"/>
                </a:solidFill>
              </a:rPr>
              <a:t> – Air-to-air combat</a:t>
            </a:r>
          </a:p>
          <a:p>
            <a:pPr>
              <a:buClr>
                <a:schemeClr val="tx2"/>
              </a:buClr>
            </a:pPr>
            <a:r>
              <a:rPr lang="en-US" u="sng" dirty="0" smtClean="0">
                <a:solidFill>
                  <a:schemeClr val="tx2"/>
                </a:solidFill>
              </a:rPr>
              <a:t>Close Air Support</a:t>
            </a:r>
            <a:r>
              <a:rPr lang="en-US" dirty="0" smtClean="0">
                <a:solidFill>
                  <a:schemeClr val="tx2"/>
                </a:solidFill>
              </a:rPr>
              <a:t> – Support of ground forces</a:t>
            </a:r>
          </a:p>
          <a:p>
            <a:pPr>
              <a:buClr>
                <a:schemeClr val="tx2"/>
              </a:buClr>
            </a:pPr>
            <a:r>
              <a:rPr lang="en-US" u="sng" dirty="0" smtClean="0">
                <a:solidFill>
                  <a:schemeClr val="tx2"/>
                </a:solidFill>
              </a:rPr>
              <a:t>Interdiction</a:t>
            </a:r>
            <a:r>
              <a:rPr lang="en-US" dirty="0" smtClean="0">
                <a:solidFill>
                  <a:schemeClr val="tx2"/>
                </a:solidFill>
              </a:rPr>
              <a:t> – Striking enemy resources close to the battlefield </a:t>
            </a:r>
          </a:p>
          <a:p>
            <a:pPr>
              <a:buClr>
                <a:schemeClr val="tx2"/>
              </a:buClr>
            </a:pPr>
            <a:r>
              <a:rPr lang="en-US" u="sng" dirty="0" smtClean="0">
                <a:solidFill>
                  <a:schemeClr val="tx2"/>
                </a:solidFill>
              </a:rPr>
              <a:t>Strategic Bombing</a:t>
            </a:r>
            <a:r>
              <a:rPr lang="en-US" dirty="0" smtClean="0">
                <a:solidFill>
                  <a:schemeClr val="tx2"/>
                </a:solidFill>
              </a:rPr>
              <a:t> – Strikes deep into enemy territory to destroy war making capabilities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World War I—Missions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378F3-43FD-4FF7-8579-9DEB3073ACBA}" type="slidenum">
              <a:rPr lang="en-US"/>
              <a:pPr/>
              <a:t>37</a:t>
            </a:fld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6172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Reconnaissance and artillery spotting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Took away the element of surprise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Hampered by weather / unserviceable aircraft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Pursuit Aviation (Air superiority)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Grew out of attempts to deny reconnaissance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1st air-to-air kill occurred in Oct. 1914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Developed rapidly in WWI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Key to winning the air war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World War I—Missions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2BD9C-6E07-4E69-9F41-720FC9C74324}" type="slidenum">
              <a:rPr lang="en-US"/>
              <a:pPr/>
              <a:t>38</a:t>
            </a:fld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Roland </a:t>
            </a:r>
            <a:r>
              <a:rPr lang="en-US" dirty="0" err="1" smtClean="0">
                <a:solidFill>
                  <a:schemeClr val="tx2"/>
                </a:solidFill>
              </a:rPr>
              <a:t>Garros</a:t>
            </a:r>
            <a:r>
              <a:rPr lang="en-US" dirty="0" smtClean="0">
                <a:solidFill>
                  <a:schemeClr val="tx2"/>
                </a:solidFill>
              </a:rPr>
              <a:t> (French): Developed metal strips for propellers so machine gun bullets would not shatter the props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Anthony Fokker (Dutch): Designed synchronizing gear so bullets would pass through the spinning propeller blades</a:t>
            </a:r>
          </a:p>
        </p:txBody>
      </p:sp>
      <p:pic>
        <p:nvPicPr>
          <p:cNvPr id="39941" name="Picture 5" descr="40094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6399"/>
            <a:ext cx="1752600" cy="2152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42" name="Picture 7" descr="fokkerAntho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038600"/>
            <a:ext cx="18241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Technological Developments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1DDB5E-1D79-4411-AE8E-F1605A3212B4}" type="slidenum">
              <a:rPr lang="en-US"/>
              <a:pPr/>
              <a:t>39</a:t>
            </a:fld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44958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Nieuports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Spads</a:t>
            </a:r>
            <a:r>
              <a:rPr lang="en-US" dirty="0" smtClean="0">
                <a:solidFill>
                  <a:schemeClr val="tx2"/>
                </a:solidFill>
              </a:rPr>
              <a:t> (French):  Most reliable and flexible aircraft in 1916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Fokker </a:t>
            </a:r>
            <a:r>
              <a:rPr lang="en-US" dirty="0" err="1" smtClean="0">
                <a:solidFill>
                  <a:schemeClr val="tx2"/>
                </a:solidFill>
              </a:rPr>
              <a:t>Triplanes</a:t>
            </a:r>
            <a:r>
              <a:rPr lang="en-US" dirty="0" smtClean="0">
                <a:solidFill>
                  <a:schemeClr val="tx2"/>
                </a:solidFill>
              </a:rPr>
              <a:t>: German aircraft that put the Germans back on top in 1917 </a:t>
            </a:r>
          </a:p>
        </p:txBody>
      </p:sp>
      <p:pic>
        <p:nvPicPr>
          <p:cNvPr id="40965" name="Picture 14" descr="SPAD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24200"/>
            <a:ext cx="30906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8" descr="p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30906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0" descr="grounde view of a Fokker Dr-1 tri-pla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1" y="4953000"/>
            <a:ext cx="30878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Technological Developments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>
              <a:buClr>
                <a:schemeClr val="tx2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en-US" sz="2800" i="1" dirty="0" smtClean="0">
                <a:solidFill>
                  <a:schemeClr val="tx2"/>
                </a:solidFill>
              </a:rPr>
              <a:t>Airpower is the ability to project military power or influence through the control and exploitation of air, space, and cyberspace to achieve strategic, operational, or tactical objectives.” ~ </a:t>
            </a:r>
            <a:r>
              <a:rPr lang="en-US" sz="2400" dirty="0" smtClean="0">
                <a:solidFill>
                  <a:schemeClr val="tx2"/>
                </a:solidFill>
              </a:rPr>
              <a:t>AFDD 1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                              </a:t>
            </a:r>
          </a:p>
        </p:txBody>
      </p:sp>
      <p:sp>
        <p:nvSpPr>
          <p:cNvPr id="71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450732-7E3E-4534-85D6-32BF8B85AE7F}" type="slidenum">
              <a:rPr lang="en-US"/>
              <a:pPr/>
              <a:t>4</a:t>
            </a:fld>
            <a:endParaRPr lang="en-US"/>
          </a:p>
        </p:txBody>
      </p:sp>
      <p:pic>
        <p:nvPicPr>
          <p:cNvPr id="7173" name="Picture 10" descr="Fuel the Spi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9000"/>
            <a:ext cx="2971800" cy="289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15" descr="Vandenberg Airmen launch Atlas V ro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4290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7" descr="DF-ST-98-03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3429000"/>
            <a:ext cx="2228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is Airpower?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46880-BC20-44DC-A8F1-BECEC4333C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Rickenbacker Video</a:t>
            </a:r>
          </a:p>
        </p:txBody>
      </p:sp>
      <p:pic>
        <p:nvPicPr>
          <p:cNvPr id="10" name="Rickenbacker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524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F6E8D-7A24-4838-BAF3-B3F2C0DBD3F2}" type="slidenum">
              <a:rPr lang="en-US"/>
              <a:pPr/>
              <a:t>41</a:t>
            </a:fld>
            <a:endParaRPr lang="en-US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467600" cy="41148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When United States entered the war in April 1917, US Air Service was </a:t>
            </a:r>
            <a:r>
              <a:rPr lang="en-US" u="sng" dirty="0" smtClean="0">
                <a:solidFill>
                  <a:schemeClr val="tx2"/>
                </a:solidFill>
              </a:rPr>
              <a:t>totally</a:t>
            </a:r>
            <a:r>
              <a:rPr lang="en-US" dirty="0" smtClean="0">
                <a:solidFill>
                  <a:schemeClr val="tx2"/>
                </a:solidFill>
              </a:rPr>
              <a:t> unprepared </a:t>
            </a:r>
          </a:p>
          <a:p>
            <a:pPr marL="688975" lvl="1" indent="-231775"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Aviation Section had 56 pilots and less than 250 airplanes;  none ready for combat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Congress approved $640 million in July 1917 to raise 354 combat squadrons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At the end of WWI, Air Service had 183,000 personnel and 185 squadrons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 Participation in WWI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46880-BC20-44DC-A8F1-BECEC4333C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Mitchell Video</a:t>
            </a:r>
            <a:endParaRPr lang="en-US" dirty="0"/>
          </a:p>
        </p:txBody>
      </p:sp>
      <p:pic>
        <p:nvPicPr>
          <p:cNvPr id="9" name="Mitchell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61ED7-3E18-4A5A-B8E4-34D8D677EDC6}" type="slidenum">
              <a:rPr lang="en-US"/>
              <a:pPr/>
              <a:t>43</a:t>
            </a:fld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56388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Limited in scope and intensity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Had a negligible outcome on the war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Laid the foundation for future thought</a:t>
            </a:r>
          </a:p>
        </p:txBody>
      </p:sp>
      <p:pic>
        <p:nvPicPr>
          <p:cNvPr id="43013" name="Picture 11" descr="Gotha bo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0"/>
            <a:ext cx="37052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Strategic Bombing in WWI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BF40E-AEEE-4FD2-B20F-07F6B1946AA3}" type="slidenum">
              <a:rPr lang="en-US"/>
              <a:pPr/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Bombing of Britain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1915-16:  Germans conducted </a:t>
            </a:r>
            <a:r>
              <a:rPr lang="en-US" u="sng" dirty="0" smtClean="0">
                <a:solidFill>
                  <a:schemeClr val="tx2"/>
                </a:solidFill>
              </a:rPr>
              <a:t>daylight bombing</a:t>
            </a:r>
            <a:r>
              <a:rPr lang="en-US" dirty="0" smtClean="0">
                <a:solidFill>
                  <a:schemeClr val="tx2"/>
                </a:solidFill>
              </a:rPr>
              <a:t> raids against Britain w/ Zeppelins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Stopped because of poor results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1917:  Germans reinitiated daylight raids w/ Gotha bombers—ineffective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1917-18:  Germans begin night bombing w/ Zeppelins and </a:t>
            </a:r>
            <a:r>
              <a:rPr lang="en-US" dirty="0" err="1" smtClean="0">
                <a:solidFill>
                  <a:schemeClr val="tx2"/>
                </a:solidFill>
              </a:rPr>
              <a:t>Reisen</a:t>
            </a:r>
            <a:r>
              <a:rPr lang="en-US" dirty="0" smtClean="0">
                <a:solidFill>
                  <a:schemeClr val="tx2"/>
                </a:solidFill>
              </a:rPr>
              <a:t> bombers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Primarily terror raids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Strengthened British morale; destroyed little war making capacity  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80CC6-0A72-4F8C-8AFC-E951178A6BC9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86400" y="3581400"/>
            <a:ext cx="3390900" cy="2590800"/>
            <a:chOff x="5486400" y="3581400"/>
            <a:chExt cx="3390900" cy="2590800"/>
          </a:xfrm>
        </p:grpSpPr>
        <p:pic>
          <p:nvPicPr>
            <p:cNvPr id="45061" name="Picture 19" descr="p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3581400"/>
              <a:ext cx="33909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 Box 20"/>
            <p:cNvSpPr txBox="1">
              <a:spLocks noChangeArrowheads="1"/>
            </p:cNvSpPr>
            <p:nvPr/>
          </p:nvSpPr>
          <p:spPr bwMode="auto">
            <a:xfrm>
              <a:off x="5867400" y="5867400"/>
              <a:ext cx="2743200" cy="30480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2368"/>
                  </a:solidFill>
                  <a:latin typeface="Times New Roman" pitchFamily="18" charset="0"/>
                  <a:cs typeface="Times New Roman" pitchFamily="18" charset="0"/>
                </a:rPr>
                <a:t>British Handley Page Bomber</a:t>
              </a:r>
            </a:p>
          </p:txBody>
        </p:sp>
      </p:grp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8486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Began in 1914; generally ineffective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British bombed German cities and airfields in retaliation for German strikes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Allies created the Inter-Allied Independent Air Force (IAIAF) in                                   1919 for the purpose of                                    bombing Germany.</a:t>
            </a:r>
          </a:p>
          <a:p>
            <a:pPr marL="688975" lvl="1" indent="-231775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War ended before the IAIAF                                             was used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Allied Bombing of Germany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B01B2F-7698-471B-B7A6-692E319A09A1}" type="slidenum">
              <a:rPr lang="en-US"/>
              <a:pPr/>
              <a:t>46</a:t>
            </a:fld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42672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Sir Hugh </a:t>
            </a:r>
            <a:r>
              <a:rPr lang="en-US" dirty="0" err="1" smtClean="0">
                <a:solidFill>
                  <a:schemeClr val="tx2"/>
                </a:solidFill>
              </a:rPr>
              <a:t>Trenchard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Giulio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Douhet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Lt Col Edgar </a:t>
            </a:r>
            <a:r>
              <a:rPr lang="en-US" dirty="0" err="1" smtClean="0">
                <a:solidFill>
                  <a:schemeClr val="tx2"/>
                </a:solidFill>
              </a:rPr>
              <a:t>Gorrell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6085" name="Picture 5" descr="AP11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0"/>
            <a:ext cx="18748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 descr="Giulio Douh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1333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NASM-7B02796~A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267200"/>
            <a:ext cx="1447800" cy="20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Strategic Bombing Theorists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49E329-C9F2-44B9-A254-33A1AEED0858}" type="slidenum">
              <a:rPr lang="en-US"/>
              <a:pPr/>
              <a:t>47</a:t>
            </a:fld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Commander of the Royal Air Force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Primary target should be civilian morale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Believed allies should attack German homeland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Attack around the clock</a:t>
            </a:r>
          </a:p>
        </p:txBody>
      </p:sp>
      <p:pic>
        <p:nvPicPr>
          <p:cNvPr id="47109" name="Picture 7" descr="Lord Trench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1905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Sir Hugh </a:t>
            </a:r>
            <a:r>
              <a:rPr lang="en-US" dirty="0" err="1" smtClean="0">
                <a:solidFill>
                  <a:schemeClr val="tx2"/>
                </a:solidFill>
              </a:rPr>
              <a:t>Trenchard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20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General in the Italian Army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Believed airpower was supreme after WWI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Believed bombers would win all                wars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 weapon would be used against        ports, railroads and economic                structures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Best way to gain air superiority was to destroy the enemy’s ground organization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A2EFF-594E-41CD-8C81-EAEE52A54FB3}" type="slidenum">
              <a:rPr lang="en-US"/>
              <a:pPr/>
              <a:t>48</a:t>
            </a:fld>
            <a:endParaRPr lang="en-US" dirty="0"/>
          </a:p>
        </p:txBody>
      </p:sp>
      <p:pic>
        <p:nvPicPr>
          <p:cNvPr id="48133" name="Picture 7" descr="Giulio Dou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867025"/>
            <a:ext cx="1333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Giulio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Douhet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BCA3F-AE1E-4286-9B52-2783E3513A8A}" type="slidenum">
              <a:rPr lang="en-US"/>
              <a:pPr/>
              <a:t>49</a:t>
            </a:fld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010400" cy="3810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Once air superiority was achieved, bombers would concentrate on cities to destroy industry and morale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Influenced by Italian geography where there was little threat of a ground invasion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His doctrine led to a Total War Concept—war on the nation as a whole, not just military forces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Giulio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Douhet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descr="b52bom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648200"/>
            <a:ext cx="3076575" cy="1981200"/>
          </a:xfrm>
          <a:noFill/>
          <a:ln>
            <a:solidFill>
              <a:schemeClr val="bg1"/>
            </a:solidFill>
          </a:ln>
        </p:spPr>
      </p:pic>
      <p:sp>
        <p:nvSpPr>
          <p:cNvPr id="81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60C58-40DA-4FAE-B75E-202E3438334A}" type="slidenum">
              <a:rPr lang="en-US"/>
              <a:pPr/>
              <a:t>5</a:t>
            </a:fld>
            <a:endParaRPr lang="en-US"/>
          </a:p>
        </p:txBody>
      </p:sp>
      <p:pic>
        <p:nvPicPr>
          <p:cNvPr id="175110" name="Picture 6"/>
          <p:cNvPicPr>
            <a:picLocks noGrp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0538" y="1676400"/>
            <a:ext cx="2303462" cy="2819400"/>
          </a:xfrm>
          <a:noFill/>
          <a:ln>
            <a:solidFill>
              <a:schemeClr val="bg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Interdependent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 Dimensions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3200" baseline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Air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ＭＳ Ｐゴシック" pitchFamily="-65" charset="-128"/>
                <a:cs typeface="Times New Roman"/>
              </a:rPr>
              <a:t>Space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3200" baseline="0" dirty="0" smtClean="0">
                <a:solidFill>
                  <a:schemeClr val="tx2"/>
                </a:solidFill>
                <a:latin typeface="Times New Roman"/>
                <a:cs typeface="Times New Roman"/>
              </a:rPr>
              <a:t>Cyberspace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ＭＳ Ｐゴシック" pitchFamily="-65" charset="-128"/>
              <a:cs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Airpower</a:t>
            </a:r>
            <a:endParaRPr lang="en-US" dirty="0"/>
          </a:p>
        </p:txBody>
      </p:sp>
      <p:pic>
        <p:nvPicPr>
          <p:cNvPr id="96258" name="Picture 2" descr="http://www.ioc.ornl.gov/images/fpss/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114800"/>
            <a:ext cx="2747264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510D3B-21C7-484A-850F-0A84A12C89A8}" type="slidenum">
              <a:rPr lang="en-US"/>
              <a:pPr/>
              <a:t>50</a:t>
            </a:fld>
            <a:endParaRPr lang="en-US"/>
          </a:p>
        </p:txBody>
      </p:sp>
      <p:pic>
        <p:nvPicPr>
          <p:cNvPr id="50181" name="Picture 5" descr="NASM-7B02796~A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0"/>
            <a:ext cx="1744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Lt Col Edgar S. </a:t>
            </a:r>
            <a:r>
              <a:rPr lang="en-US" dirty="0" err="1" smtClean="0">
                <a:solidFill>
                  <a:schemeClr val="tx2"/>
                </a:solidFill>
              </a:rPr>
              <a:t>Gorrell</a:t>
            </a:r>
            <a:endParaRPr lang="en-US" dirty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6781800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Theories mirrored </a:t>
            </a:r>
            <a:r>
              <a:rPr lang="en-US" sz="2800" dirty="0" err="1" smtClean="0">
                <a:solidFill>
                  <a:schemeClr val="tx2"/>
                </a:solidFill>
              </a:rPr>
              <a:t>Trenchard</a:t>
            </a:r>
            <a:r>
              <a:rPr lang="en-US" sz="2800" dirty="0" smtClean="0">
                <a:solidFill>
                  <a:schemeClr val="tx2"/>
                </a:solidFill>
              </a:rPr>
              <a:t>, but felt bombing should concentrate on one        city at a time until destroyed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Ignored during war, ideas recognized        in 1930s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Believed best way to stop Germans          was to destroy production 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Stressed continuous day/night        bombings to deprive Germans of rest and repair time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Proposed attacks of single to target to complete destruction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So, what have we learned?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8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i="1" dirty="0" smtClean="0">
                <a:solidFill>
                  <a:schemeClr val="tx2"/>
                </a:solidFill>
              </a:rPr>
              <a:t>What were significant airpower achievements and changes during this period?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i="1" dirty="0" smtClean="0">
                <a:solidFill>
                  <a:schemeClr val="tx2"/>
                </a:solidFill>
              </a:rPr>
              <a:t>What was the impact of these achievements and changes?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Evolution of Airpower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FB9F2-8975-42A0-A635-0A5169E60217}" type="slidenum">
              <a:rPr lang="en-US"/>
              <a:pPr/>
              <a:t>52</a:t>
            </a:fld>
            <a:endParaRPr 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Defining Airpower</a:t>
            </a:r>
          </a:p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Airmindedness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Doctrine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Principles of War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Tenets of Airpower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Application of Airpower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Lighter-than-air Vehicles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Heavier-than-air Vehicles</a:t>
            </a:r>
          </a:p>
        </p:txBody>
      </p:sp>
      <p:pic>
        <p:nvPicPr>
          <p:cNvPr id="5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533650" cy="17065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2887663" cy="1828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AAF586-6EB7-43B7-972A-12CBE62C5E81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Early Uses of Airpower 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Airpower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The Battle for Air Supremacy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US Participation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Close Air Support and Interdiction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Development of Tactics in WWI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Strategic Bombing Theorists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Evolution of Airpower</a:t>
            </a:r>
          </a:p>
        </p:txBody>
      </p:sp>
      <p:pic>
        <p:nvPicPr>
          <p:cNvPr id="6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2462034" cy="2033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76400"/>
            <a:ext cx="72390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Times New Roman"/>
                <a:cs typeface="Times New Roman"/>
              </a:rPr>
              <a:t>Unique Perspective of Airmen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Times New Roman"/>
                <a:cs typeface="Times New Roman"/>
              </a:rPr>
              <a:t>Not merely abstract term to capture how Airmen feel; rather, it is an active cognitive process that leads to proper application of airpower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Times New Roman"/>
                <a:cs typeface="Times New Roman"/>
              </a:rPr>
              <a:t>Enables Airmen to think/act at tactical, operational, and strategic levels of war</a:t>
            </a:r>
          </a:p>
          <a:p>
            <a:pPr lvl="1"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buClr>
                <a:schemeClr val="tx2"/>
              </a:buClr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D8E3E-E2A9-4038-A691-06FF2746F75D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9222" name="Picture 12" descr="Beware the Re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029200"/>
            <a:ext cx="3238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err="1" smtClean="0">
                <a:solidFill>
                  <a:schemeClr val="tx2"/>
                </a:solidFill>
              </a:rPr>
              <a:t>Airmindedness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Definition:  </a:t>
            </a:r>
            <a:r>
              <a:rPr lang="en-US" i="1" dirty="0" smtClean="0">
                <a:solidFill>
                  <a:schemeClr val="tx2"/>
                </a:solidFill>
              </a:rPr>
              <a:t>Fundamental principles by which the military forces or elements thereof guide their actions in support of national objectives. It is authoritative but requires judgment in application.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       ~ Joint Publication 1-02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BB566-2C7A-43EC-8069-0ACBBABDBC15}" type="slidenum">
              <a:rPr lang="en-US"/>
              <a:pPr/>
              <a:t>7</a:t>
            </a:fld>
            <a:endParaRPr lang="en-US"/>
          </a:p>
        </p:txBody>
      </p:sp>
      <p:pic>
        <p:nvPicPr>
          <p:cNvPr id="10245" name="Picture 5" descr="missionRefuel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155733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13" descr="Latest revision signed to space operations doctr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953000"/>
            <a:ext cx="2362200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14" descr="How to put a square peg in a round h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724400"/>
            <a:ext cx="1401763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41020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Air Force Doctrine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Describes and guides the proper use of airpower in military operations.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What we have come to understand, based on our experience to date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Prepares us for future uncertainties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Provides common set of understandings on which Airmen base their decisions. 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BB566-2C7A-43EC-8069-0ACBBABDBC1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Doctrine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47862"/>
            <a:ext cx="260680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Policy:  Guidance that is directive or instructive, stating what is to be accomplished. It reflects a conscious choice to pursue certain avenues and not others.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Strategy: Defines how operations should be conducted to accomplish national policy objectives.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Doctrine:  Presents considerations on how to accomplish military goals and objectives. 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BB566-2C7A-43EC-8069-0ACBBABDBC1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Differentiating Policy,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Strategy, and Doctrine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2090</Words>
  <Application>Microsoft Office PowerPoint</Application>
  <PresentationFormat>On-screen Show (4:3)</PresentationFormat>
  <Paragraphs>351</Paragraphs>
  <Slides>53</Slides>
  <Notes>49</Notes>
  <HiddenSlides>32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Airpower Through WW I </vt:lpstr>
      <vt:lpstr>Overview</vt:lpstr>
      <vt:lpstr>Overview</vt:lpstr>
      <vt:lpstr>What is Airpower?</vt:lpstr>
      <vt:lpstr>Airpower</vt:lpstr>
      <vt:lpstr>Airmindedness</vt:lpstr>
      <vt:lpstr>Doctrine</vt:lpstr>
      <vt:lpstr>Doctrine</vt:lpstr>
      <vt:lpstr>Differentiating Policy,  Strategy, and Doctrine</vt:lpstr>
      <vt:lpstr>Applying Doctrine</vt:lpstr>
      <vt:lpstr>Principles of War</vt:lpstr>
      <vt:lpstr>Principles of War</vt:lpstr>
      <vt:lpstr>Principles of War</vt:lpstr>
      <vt:lpstr>Principles of War</vt:lpstr>
      <vt:lpstr>Principles of War</vt:lpstr>
      <vt:lpstr>Principles of War</vt:lpstr>
      <vt:lpstr>Principles of Operation</vt:lpstr>
      <vt:lpstr>Tenets of Airpower</vt:lpstr>
      <vt:lpstr>Tenets of Airpower</vt:lpstr>
      <vt:lpstr>Tenets of Airpower</vt:lpstr>
      <vt:lpstr>Tenets of Airpower</vt:lpstr>
      <vt:lpstr>Application of Airpower</vt:lpstr>
      <vt:lpstr>Application of Airpower</vt:lpstr>
      <vt:lpstr>Early Years of Flight</vt:lpstr>
      <vt:lpstr>Balloons</vt:lpstr>
      <vt:lpstr>Balloons</vt:lpstr>
      <vt:lpstr>Dirigibles</vt:lpstr>
      <vt:lpstr>Uses of Balloons and Dirigibles</vt:lpstr>
      <vt:lpstr>Early Pioneers of Flight</vt:lpstr>
      <vt:lpstr>Orville &amp; Wilbur Wright</vt:lpstr>
      <vt:lpstr>Wright Brothers Video</vt:lpstr>
      <vt:lpstr>Reaction to the Airplane</vt:lpstr>
      <vt:lpstr>Signal Corp Spec. #486</vt:lpstr>
      <vt:lpstr>Signal Corp Spec. #486 </vt:lpstr>
      <vt:lpstr>Early Uses of Airpower</vt:lpstr>
      <vt:lpstr>World War I—Missions</vt:lpstr>
      <vt:lpstr>World War I—Missions</vt:lpstr>
      <vt:lpstr>Technological Developments</vt:lpstr>
      <vt:lpstr>Technological Developments</vt:lpstr>
      <vt:lpstr>Rickenbacker Video</vt:lpstr>
      <vt:lpstr>US Participation in WWI</vt:lpstr>
      <vt:lpstr>Mitchell Video</vt:lpstr>
      <vt:lpstr>Strategic Bombing in WWI</vt:lpstr>
      <vt:lpstr>Bombing of Britain</vt:lpstr>
      <vt:lpstr>Allied Bombing of Germany</vt:lpstr>
      <vt:lpstr>Strategic Bombing Theorists</vt:lpstr>
      <vt:lpstr>Sir Hugh Trenchard</vt:lpstr>
      <vt:lpstr>Giulio Douhet</vt:lpstr>
      <vt:lpstr>Giulio Douhet</vt:lpstr>
      <vt:lpstr>Lt Col Edgar S. Gorrell</vt:lpstr>
      <vt:lpstr>Evolution of Airpower</vt:lpstr>
      <vt:lpstr>Summary</vt:lpstr>
      <vt:lpstr>Summary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marvin.kerr</dc:creator>
  <cp:lastModifiedBy>mbuehler</cp:lastModifiedBy>
  <cp:revision>75</cp:revision>
  <dcterms:created xsi:type="dcterms:W3CDTF">2009-08-16T21:00:23Z</dcterms:created>
  <dcterms:modified xsi:type="dcterms:W3CDTF">2012-09-12T19:37:43Z</dcterms:modified>
</cp:coreProperties>
</file>