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8"/>
    <a:srgbClr val="E1E1DF"/>
    <a:srgbClr val="C8C8C6"/>
    <a:srgbClr val="8F8F8C"/>
    <a:srgbClr val="032F65"/>
    <a:srgbClr val="032855"/>
    <a:srgbClr val="0066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1" autoAdjust="0"/>
  </p:normalViewPr>
  <p:slideViewPr>
    <p:cSldViewPr>
      <p:cViewPr>
        <p:scale>
          <a:sx n="66" d="100"/>
          <a:sy n="66" d="100"/>
        </p:scale>
        <p:origin x="-169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95C5-00E6-4570-B403-3A15AA09B2D5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C744-A385-49B9-9F95-09143659B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3886200" y="-1588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886200" y="8682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0" y="8682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14400" y="433705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55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5791200" cy="1219200"/>
          </a:xfrm>
        </p:spPr>
        <p:txBody>
          <a:bodyPr/>
          <a:lstStyle>
            <a:lvl1pPr algn="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905000" y="4473575"/>
            <a:ext cx="6858000" cy="1470025"/>
          </a:xfrm>
        </p:spPr>
        <p:txBody>
          <a:bodyPr/>
          <a:lstStyle>
            <a:lvl1pPr algn="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CAE67-E89D-4BB4-B61B-54BC0670CF18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C29F-D602-4F43-B69F-6F199E950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C0921-2D70-4E08-98D8-EB39DE03150A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DD8F-4C0D-4DEB-AFE1-513E68AA8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arvin.kerr\Desktop\Clip Art\New Hoya Shield 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457200"/>
            <a:ext cx="2730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5943600" cy="40386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flipH="1">
            <a:off x="2667000" y="0"/>
            <a:ext cx="6477000" cy="6858000"/>
          </a:xfrm>
          <a:prstGeom prst="corner">
            <a:avLst>
              <a:gd name="adj1" fmla="val 6079"/>
              <a:gd name="adj2" fmla="val 6466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4549775"/>
            <a:ext cx="7772400" cy="1470025"/>
          </a:xfrm>
        </p:spPr>
        <p:txBody>
          <a:bodyPr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arvin.kerr\Desktop\Clip Art\New Hoya Shield 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457200"/>
            <a:ext cx="2730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5943600" cy="40386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flipH="1">
            <a:off x="2667000" y="0"/>
            <a:ext cx="6477000" cy="6858000"/>
          </a:xfrm>
          <a:prstGeom prst="corner">
            <a:avLst>
              <a:gd name="adj1" fmla="val 6079"/>
              <a:gd name="adj2" fmla="val 6466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4549775"/>
            <a:ext cx="7772400" cy="1470025"/>
          </a:xfrm>
        </p:spPr>
        <p:txBody>
          <a:bodyPr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arvin.kerr\Desktop\Clip Art\New Hoya Shield 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457200"/>
            <a:ext cx="2730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5943600" cy="40386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flipH="1">
            <a:off x="2667000" y="0"/>
            <a:ext cx="6477000" cy="6858000"/>
          </a:xfrm>
          <a:prstGeom prst="corner">
            <a:avLst>
              <a:gd name="adj1" fmla="val 6079"/>
              <a:gd name="adj2" fmla="val 6466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4549775"/>
            <a:ext cx="7772400" cy="1470025"/>
          </a:xfrm>
        </p:spPr>
        <p:txBody>
          <a:bodyPr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55575">
            <a:solidFill>
              <a:srgbClr val="00236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2E1ED-56A1-416C-B18A-BFFB0EF35A2C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7EA91-4907-4829-9C20-676F2E1DC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49F59-F97F-4418-BC3B-6EC65723EE25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98E08-D7FE-4010-A517-040F530A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3280C-8980-4738-B56C-59968B6F2DDE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7EE5-B51A-40EB-BF92-E226A42E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Straight Connector 21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35F7-F2F4-4B85-A4AD-EDBAACD1F883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B742-458C-4FB2-8FCC-268421633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C973-CFEC-4130-8EE4-980FB3712F0C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CA2A9-9CAC-4FDB-B630-731EB7727567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2D39-8499-47DB-9394-6FF0EB3D0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F53E9-3C29-4D61-B093-CA401AEB0D3A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714F-F197-44B8-936E-23C26BD37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052CD-3002-424C-96E7-7E09EEB02164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45C9-B4FE-4412-8FAB-FB2390587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767F67E7-25B5-4D11-AB58-D71DFF515425}" type="datetime1">
              <a:rPr lang="en-US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F034EA1A-9678-42B8-9535-3B72830FDA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97" r:id="rId3"/>
    <p:sldLayoutId id="2147483705" r:id="rId4"/>
    <p:sldLayoutId id="2147483706" r:id="rId5"/>
    <p:sldLayoutId id="214748370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Lemay2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Korea_Intro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Tunner3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Airpower_in_Korea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Schriever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012-2013%20Master%20Folders\Warfare%20&amp;%20Intl%20Sec%20Studies\AS200_Airpower_thru_Cold_War_I\Tunner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6248400"/>
            <a:ext cx="57912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11A2A31D-5896-47A3-8019-4B4D8597F2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4600" y="4648200"/>
            <a:ext cx="68580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Airpower Through  the Cold War</a:t>
            </a:r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34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Diplomatic weapon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Technological achievement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Strength of airpower  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Results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71A-3DC0-478E-9E7F-F10C2ED72C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41148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1200" b="1">
              <a:solidFill>
                <a:schemeClr val="tx1"/>
              </a:solidFill>
              <a:effectLst/>
              <a:cs typeface="Arial" charset="0"/>
            </a:endParaRPr>
          </a:p>
          <a:p>
            <a:pPr eaLnBrk="0" hangingPunct="0"/>
            <a:endParaRPr lang="en-US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134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0" y="134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0" y="483235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1200" b="1">
              <a:solidFill>
                <a:schemeClr val="tx1"/>
              </a:solidFill>
              <a:effectLst/>
              <a:cs typeface="Arial" charset="0"/>
            </a:endParaRPr>
          </a:p>
          <a:p>
            <a:pPr eaLnBrk="0" hangingPunct="0"/>
            <a:endParaRPr lang="en-US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322" name="Picture 21" descr="ph18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1676400"/>
            <a:ext cx="384663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3400" y="160020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2368"/>
                </a:solidFill>
              </a:rPr>
              <a:t>“I don’t mind being called tough, since I find in this racket it’s the tough guys who lead the survivors.”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368"/>
                </a:solidFill>
              </a:rPr>
              <a:t>		~ Colonel Curtis E. </a:t>
            </a:r>
            <a:r>
              <a:rPr lang="en-US" sz="2400" dirty="0" err="1" smtClean="0">
                <a:solidFill>
                  <a:srgbClr val="002368"/>
                </a:solidFill>
              </a:rPr>
              <a:t>LeMay</a:t>
            </a:r>
            <a:r>
              <a:rPr lang="en-US" sz="2400" dirty="0" smtClean="0">
                <a:solidFill>
                  <a:srgbClr val="002368"/>
                </a:solidFill>
              </a:rPr>
              <a:t>, 		   to Lt Gen Ira </a:t>
            </a:r>
            <a:r>
              <a:rPr lang="en-US" sz="2400" dirty="0" err="1" smtClean="0">
                <a:solidFill>
                  <a:srgbClr val="002368"/>
                </a:solidFill>
              </a:rPr>
              <a:t>Eaker</a:t>
            </a:r>
            <a:r>
              <a:rPr lang="en-US" sz="2400" dirty="0" smtClean="0">
                <a:solidFill>
                  <a:srgbClr val="002368"/>
                </a:solidFill>
              </a:rPr>
              <a:t> 		   	   England, 1943</a:t>
            </a:r>
          </a:p>
          <a:p>
            <a:endParaRPr lang="en-US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BCF8-0F7D-4CE5-A31D-71A2BCB4C9B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7305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-574675" y="144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9463" name="Picture 9" descr="Gen. Curtis E. LeM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819400" cy="441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lIns="90488" tIns="44450" rIns="90488" bIns="44450" anchor="ctr"/>
          <a:lstStyle/>
          <a:p>
            <a:pPr>
              <a:buClr>
                <a:schemeClr val="tx2"/>
              </a:buClr>
              <a:defRPr/>
            </a:pPr>
            <a:r>
              <a:rPr lang="en-US" sz="4400" kern="1200" dirty="0" smtClean="0">
                <a:solidFill>
                  <a:srgbClr val="002368"/>
                </a:solidFill>
              </a:rPr>
              <a:t>General Curtis </a:t>
            </a:r>
            <a:r>
              <a:rPr lang="en-US" sz="4400" kern="1200" dirty="0" err="1" smtClean="0">
                <a:solidFill>
                  <a:srgbClr val="002368"/>
                </a:solidFill>
              </a:rPr>
              <a:t>LeMay</a:t>
            </a:r>
            <a:endParaRPr lang="en-US" sz="4400" kern="1200" dirty="0" smtClean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kumimoji="1" lang="en-US" dirty="0" err="1" smtClean="0">
                <a:solidFill>
                  <a:srgbClr val="0023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LeMay</a:t>
            </a:r>
            <a:r>
              <a:rPr kumimoji="1" lang="en-US" dirty="0" smtClean="0">
                <a:solidFill>
                  <a:srgbClr val="0023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Video 2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148B26-C543-41DB-986E-5AC6F23BB44E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" name="Lemay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7848600" cy="523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Navigator on B-17 as lieutenant in early airpower demonstration with ocean liner “Rex” in 1938 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Commanded units in Berlin airlift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Commander in Chief, Strategic Air Command (CINCSAC)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Air Force Chief of Staff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General Curtis </a:t>
            </a:r>
            <a:r>
              <a:rPr lang="en-US" dirty="0" err="1" smtClean="0">
                <a:solidFill>
                  <a:srgbClr val="002368"/>
                </a:solidFill>
              </a:rPr>
              <a:t>LeMay</a:t>
            </a:r>
            <a:endParaRPr lang="en-US" dirty="0" smtClean="0">
              <a:solidFill>
                <a:srgbClr val="002368"/>
              </a:solidFill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C8EB-81E6-4730-BCD0-CCA6F70AFA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More realistic training programs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Bottom line—discipline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Procured personnel and aircraft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Bombers became airborne nuclear alert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Nuclear deterrence became a reality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368"/>
                </a:solidFill>
              </a:rPr>
              <a:t>LeMay’s</a:t>
            </a:r>
            <a:r>
              <a:rPr lang="en-US" sz="3600" dirty="0" smtClean="0">
                <a:solidFill>
                  <a:srgbClr val="002368"/>
                </a:solidFill>
              </a:rPr>
              <a:t> Impact on the Air Force</a:t>
            </a:r>
            <a:endParaRPr lang="en-US" sz="3600" dirty="0">
              <a:solidFill>
                <a:srgbClr val="002368"/>
              </a:solidFill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6D47-4581-4E77-BDDE-133ECB7B14D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0485" name="Picture 7" descr="Strategic Air Command (SAC) Shield (Colo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2286000"/>
          </a:xfrm>
          <a:prstGeom prst="rect">
            <a:avLst/>
          </a:prstGeom>
          <a:ln w="38100" cap="sq">
            <a:solidFill>
              <a:srgbClr val="0023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2"/>
              </a:buClr>
              <a:defRPr/>
            </a:pPr>
            <a:r>
              <a:rPr kumimoji="1" lang="en-US" dirty="0" smtClean="0">
                <a:solidFill>
                  <a:srgbClr val="0023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Korea Intro Video</a:t>
            </a:r>
            <a:endParaRPr kumimoji="1" lang="en-US" dirty="0">
              <a:solidFill>
                <a:srgbClr val="00236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148B26-C543-41DB-986E-5AC6F23BB44E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5" name="Korea_Intr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National Security Council (NSC) directive 68 called for a massive increase in defense spending to contain Communism (April 1950)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Korea was the first test of American resolve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5972-8FD0-4EB4-8795-A5FDB18826B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590800" y="42973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4038600"/>
            <a:ext cx="4114800" cy="2514600"/>
            <a:chOff x="2133600" y="4495800"/>
            <a:chExt cx="3833813" cy="2133600"/>
          </a:xfrm>
        </p:grpSpPr>
        <p:pic>
          <p:nvPicPr>
            <p:cNvPr id="23559" name="Picture 5" descr="b50xzu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4495800"/>
              <a:ext cx="1320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6" name="Text Box 6"/>
            <p:cNvSpPr txBox="1">
              <a:spLocks noChangeArrowheads="1"/>
            </p:cNvSpPr>
            <p:nvPr/>
          </p:nvSpPr>
          <p:spPr bwMode="auto">
            <a:xfrm>
              <a:off x="3505200" y="6172200"/>
              <a:ext cx="2462213" cy="261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Korean War Service Medal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Korean Conflict</a:t>
            </a:r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600200"/>
            <a:ext cx="5715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June 25, 1950, North Korea launched a surprise invasion        of South Korea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Congress approved use of force to repel North Korean invasion     (no formal declaration of war)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UN Security Council authorized aid (Gen Douglas McArthur named Commander)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7A9-92B6-4A6E-A82E-1C0D8F0CDB52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25605" name="Picture 4" descr="DeesColdWarSum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12" y="1600200"/>
            <a:ext cx="2859088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Beginning of Korean Conflict</a:t>
            </a:r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148B26-C543-41DB-986E-5AC6F23BB44E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" name="Tunner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7658100" cy="5105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368"/>
                </a:solidFill>
              </a:rPr>
              <a:t>Tunner</a:t>
            </a:r>
            <a:r>
              <a:rPr lang="en-US" dirty="0" smtClean="0">
                <a:solidFill>
                  <a:srgbClr val="002368"/>
                </a:solidFill>
              </a:rPr>
              <a:t> Video 3</a:t>
            </a:r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DeesColdWar24Arti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0"/>
            <a:ext cx="2418858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00200"/>
            <a:ext cx="5943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UN forces were saved at the Pusan perimeter by around the clock bombing and interdiction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McArthur launched surprise amphibious assault at Inchon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UN forces drove North Koreans  back across 38th parallel and attempted to unify the country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China entered, pushing the UN forces back 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97C3-1BE2-4C0E-820E-C7324E8FC28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-119063" y="1714500"/>
            <a:ext cx="9144001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Korean Conflict</a:t>
            </a:r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National Security Act of 1947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Berlin Airlift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Curtis </a:t>
            </a:r>
            <a:r>
              <a:rPr lang="en-US" dirty="0" err="1" smtClean="0">
                <a:solidFill>
                  <a:srgbClr val="002368"/>
                </a:solidFill>
              </a:rPr>
              <a:t>LeMay</a:t>
            </a:r>
            <a:endParaRPr lang="en-US" dirty="0" smtClean="0">
              <a:solidFill>
                <a:srgbClr val="002368"/>
              </a:solidFill>
            </a:endParaRPr>
          </a:p>
          <a:p>
            <a:r>
              <a:rPr lang="en-US" dirty="0" smtClean="0">
                <a:solidFill>
                  <a:srgbClr val="002368"/>
                </a:solidFill>
              </a:rPr>
              <a:t>Korean Conflict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Cuban Missile Crisis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Overview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0069-0F84-46AB-BAE9-7899B7F1DBC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Airpower in Korea Video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8B26-C543-41DB-986E-5AC6F23BB44E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7" name="Airpower_in_Kore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097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3400" y="1600200"/>
            <a:ext cx="5181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First use of jet fighters on both sides</a:t>
            </a:r>
          </a:p>
          <a:p>
            <a:pPr lvl="1"/>
            <a:r>
              <a:rPr lang="en-US" dirty="0" smtClean="0">
                <a:solidFill>
                  <a:srgbClr val="002368"/>
                </a:solidFill>
              </a:rPr>
              <a:t>MiG-15 outperformed F-80</a:t>
            </a:r>
          </a:p>
          <a:p>
            <a:pPr lvl="1"/>
            <a:r>
              <a:rPr lang="en-US" dirty="0" smtClean="0">
                <a:solidFill>
                  <a:srgbClr val="002368"/>
                </a:solidFill>
              </a:rPr>
              <a:t>MiG-15 retreated back to       bases in China</a:t>
            </a:r>
          </a:p>
          <a:p>
            <a:pPr lvl="1"/>
            <a:r>
              <a:rPr lang="en-US" dirty="0" smtClean="0">
                <a:solidFill>
                  <a:srgbClr val="002368"/>
                </a:solidFill>
              </a:rPr>
              <a:t>Airspace south of </a:t>
            </a:r>
            <a:r>
              <a:rPr lang="en-US" dirty="0" err="1" smtClean="0">
                <a:solidFill>
                  <a:srgbClr val="002368"/>
                </a:solidFill>
              </a:rPr>
              <a:t>Yalu</a:t>
            </a:r>
            <a:r>
              <a:rPr lang="en-US" dirty="0" smtClean="0">
                <a:solidFill>
                  <a:srgbClr val="002368"/>
                </a:solidFill>
              </a:rPr>
              <a:t> river known as “</a:t>
            </a:r>
            <a:r>
              <a:rPr lang="en-US" dirty="0" err="1" smtClean="0">
                <a:solidFill>
                  <a:srgbClr val="002368"/>
                </a:solidFill>
              </a:rPr>
              <a:t>MiG</a:t>
            </a:r>
            <a:r>
              <a:rPr lang="en-US" dirty="0" smtClean="0">
                <a:solidFill>
                  <a:srgbClr val="002368"/>
                </a:solidFill>
              </a:rPr>
              <a:t> Alley”</a:t>
            </a:r>
          </a:p>
          <a:p>
            <a:pPr lvl="1"/>
            <a:r>
              <a:rPr lang="en-US" dirty="0" smtClean="0">
                <a:solidFill>
                  <a:srgbClr val="002368"/>
                </a:solidFill>
              </a:rPr>
              <a:t>F-86 </a:t>
            </a:r>
            <a:r>
              <a:rPr lang="en-US" dirty="0" err="1" smtClean="0">
                <a:solidFill>
                  <a:srgbClr val="002368"/>
                </a:solidFill>
              </a:rPr>
              <a:t>Sabre</a:t>
            </a:r>
            <a:r>
              <a:rPr lang="en-US" dirty="0" smtClean="0">
                <a:solidFill>
                  <a:srgbClr val="002368"/>
                </a:solidFill>
              </a:rPr>
              <a:t> proved superior to the MiG-15—Kill ratio of 10-to-1 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368"/>
                </a:solidFill>
              </a:rPr>
              <a:t>Airpower in Korean Conflict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BBF0-79D7-480D-9D61-5615E7CDA323}" type="slidenum">
              <a:rPr lang="en-US" smtClean="0"/>
              <a:pPr/>
              <a:t>21</a:t>
            </a:fld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62600" y="1676400"/>
            <a:ext cx="3124200" cy="4419600"/>
            <a:chOff x="5562600" y="2133600"/>
            <a:chExt cx="3124200" cy="4419600"/>
          </a:xfrm>
        </p:grpSpPr>
        <p:pic>
          <p:nvPicPr>
            <p:cNvPr id="27654" name="Picture 4" descr="DeesColdWar26F-8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5029200"/>
              <a:ext cx="2057400" cy="1260475"/>
            </a:xfrm>
            <a:prstGeom prst="rect">
              <a:avLst/>
            </a:prstGeom>
            <a:noFill/>
            <a:ln w="9525">
              <a:solidFill>
                <a:srgbClr val="000308"/>
              </a:solidFill>
              <a:miter lim="800000"/>
              <a:headEnd/>
              <a:tailEnd/>
            </a:ln>
          </p:spPr>
        </p:pic>
        <p:pic>
          <p:nvPicPr>
            <p:cNvPr id="27655" name="Picture 5" descr="DeesColdWar26-F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3429000"/>
              <a:ext cx="1828800" cy="1377950"/>
            </a:xfrm>
            <a:prstGeom prst="rect">
              <a:avLst/>
            </a:prstGeom>
            <a:noFill/>
            <a:ln w="9525">
              <a:solidFill>
                <a:srgbClr val="000308"/>
              </a:solidFill>
              <a:miter lim="800000"/>
              <a:headEnd/>
              <a:tailEnd/>
            </a:ln>
          </p:spPr>
        </p:pic>
        <p:pic>
          <p:nvPicPr>
            <p:cNvPr id="27656" name="Picture 6" descr="DeesColdWar26MIG-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2133600"/>
              <a:ext cx="2260600" cy="125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6858000" y="6248400"/>
              <a:ext cx="547688" cy="3048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F-86</a:t>
              </a:r>
            </a:p>
          </p:txBody>
        </p:sp>
        <p:sp>
          <p:nvSpPr>
            <p:cNvPr id="275464" name="Text Box 8"/>
            <p:cNvSpPr txBox="1">
              <a:spLocks noChangeArrowheads="1"/>
            </p:cNvSpPr>
            <p:nvPr/>
          </p:nvSpPr>
          <p:spPr bwMode="auto">
            <a:xfrm>
              <a:off x="6324600" y="3962400"/>
              <a:ext cx="547688" cy="3048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F-80</a:t>
              </a:r>
            </a:p>
          </p:txBody>
        </p:sp>
        <p:sp>
          <p:nvSpPr>
            <p:cNvPr id="275465" name="Text Box 9"/>
            <p:cNvSpPr txBox="1">
              <a:spLocks noChangeArrowheads="1"/>
            </p:cNvSpPr>
            <p:nvPr/>
          </p:nvSpPr>
          <p:spPr bwMode="auto">
            <a:xfrm>
              <a:off x="5562600" y="2667000"/>
              <a:ext cx="774700" cy="3048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MIG-15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2368"/>
                </a:solidFill>
              </a:rPr>
              <a:t>Contributions of airpower to the Korean conflict</a:t>
            </a:r>
          </a:p>
          <a:p>
            <a:pPr lvl="1"/>
            <a:r>
              <a:rPr lang="en-US" dirty="0" err="1" smtClean="0">
                <a:solidFill>
                  <a:srgbClr val="002368"/>
                </a:solidFill>
              </a:rPr>
              <a:t>Counterland</a:t>
            </a:r>
            <a:r>
              <a:rPr lang="en-US" dirty="0" smtClean="0">
                <a:solidFill>
                  <a:srgbClr val="002368"/>
                </a:solidFill>
              </a:rPr>
              <a:t>:  Airpower operations conducted to attain and maintain a desired degree of superiority over surface operations by the destruction or neutralization of enemy surface forces</a:t>
            </a:r>
          </a:p>
          <a:p>
            <a:pPr lvl="2"/>
            <a:r>
              <a:rPr lang="en-US" dirty="0" smtClean="0">
                <a:solidFill>
                  <a:srgbClr val="002368"/>
                </a:solidFill>
              </a:rPr>
              <a:t>Interdiction:  Operations to divert, disrupt, delay, or destroy the enemy’s surface military potential before it could be used effectively against friendly forces</a:t>
            </a:r>
          </a:p>
          <a:p>
            <a:pPr lvl="2"/>
            <a:r>
              <a:rPr lang="en-US" dirty="0" smtClean="0">
                <a:solidFill>
                  <a:srgbClr val="002368"/>
                </a:solidFill>
              </a:rPr>
              <a:t>Close Air Support:  Operations against hostile targets in proximity to friendly forces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Airpower in Korean Conflict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3738-90D8-46FA-B232-69EE37B3098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kumimoji="1" lang="en-US" dirty="0" err="1" smtClean="0">
                <a:solidFill>
                  <a:srgbClr val="0023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Schriever</a:t>
            </a:r>
            <a:r>
              <a:rPr kumimoji="1" lang="en-US" dirty="0" smtClean="0">
                <a:solidFill>
                  <a:srgbClr val="0023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Video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148B26-C543-41DB-986E-5AC6F23BB44E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6" name="Schriev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7696200" cy="513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2368"/>
                </a:solidFill>
              </a:rPr>
              <a:t>Deterrence and Missile Development</a:t>
            </a:r>
            <a:endParaRPr lang="en-US" sz="3400" dirty="0">
              <a:solidFill>
                <a:srgbClr val="002368"/>
              </a:solidFill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B9D1-0C0C-4D3C-AAAA-B3515686045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31755" name="Picture 10" descr="DeesColdWar29Minut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22625"/>
            <a:ext cx="111442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6" name="Picture 11" descr="DeesColdWar29At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17625"/>
            <a:ext cx="130968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7" name="Picture 12" descr="DeesColdWarTit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46225"/>
            <a:ext cx="1062038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8" name="Picture 13" descr="DeesColdWar29SN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393825"/>
            <a:ext cx="1600200" cy="127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9" name="Picture 14" descr="DeesColdWar29NOR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975225"/>
            <a:ext cx="2243138" cy="150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400" y="1600200"/>
            <a:ext cx="6019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SNARK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Atlas, Titan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Minuteman became the    mainstay of SAC’s missile retaliatory force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NORAD established in 1957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Single Integrated Operational Plan for using nuclear weapons (SIOP)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00200"/>
            <a:ext cx="5181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2368"/>
                </a:solidFill>
              </a:rPr>
              <a:t>Sept 1962—U-2 reconnaissance plane detailed Soviet missile launchers in Cuba</a:t>
            </a:r>
          </a:p>
          <a:p>
            <a:r>
              <a:rPr lang="en-US" sz="2800" dirty="0" smtClean="0">
                <a:solidFill>
                  <a:srgbClr val="002368"/>
                </a:solidFill>
              </a:rPr>
              <a:t>US missile force placed on    alert status</a:t>
            </a:r>
          </a:p>
          <a:p>
            <a:r>
              <a:rPr lang="en-US" sz="2800" dirty="0" smtClean="0">
                <a:solidFill>
                  <a:srgbClr val="002368"/>
                </a:solidFill>
              </a:rPr>
              <a:t>President Kennedy chose  option of naval quarantine</a:t>
            </a:r>
          </a:p>
          <a:p>
            <a:r>
              <a:rPr lang="en-US" sz="2800" dirty="0" smtClean="0">
                <a:solidFill>
                  <a:srgbClr val="002368"/>
                </a:solidFill>
              </a:rPr>
              <a:t>Soviet Union backed down and the nuclear crisis was averted</a:t>
            </a:r>
          </a:p>
          <a:p>
            <a:r>
              <a:rPr lang="en-US" sz="2800" dirty="0" smtClean="0">
                <a:solidFill>
                  <a:srgbClr val="002368"/>
                </a:solidFill>
              </a:rPr>
              <a:t>Doctrine of “Flexible  Response” evolves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Cuban Missile Crisis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B2A9-42D8-47D4-84BE-F6E8A34C640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32773" name="Picture 4" descr="DeesColdWar30U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124200" cy="1679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4" name="Picture 5" descr="DeesColdWarCubanMissileShip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314325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3400" y="1600200"/>
            <a:ext cx="4800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National Security Act of 1947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Berlin Airlift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Gen Curtis Lemay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Korean Conflict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Cuban Missile Crisis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280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Summary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151F-1CD0-43C8-AA28-DF64F999ED5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3090863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3278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887" y="1828800"/>
            <a:ext cx="3440113" cy="3838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Established the Department of Defense and created the Air Force 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Executive Order 9877 outlined the main functions of the Air Force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The United States Air Force stood up on 18 September 1947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National Security Act of 1947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C58-BB87-44F9-A9D5-930FF9181A4E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4101" name="Picture 8" descr="Image:Seal of the US Air Forc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Soviets intent on security of their            borders</a:t>
            </a:r>
          </a:p>
          <a:p>
            <a:pPr lvl="1"/>
            <a:r>
              <a:rPr lang="en-US" dirty="0" smtClean="0">
                <a:solidFill>
                  <a:srgbClr val="002368"/>
                </a:solidFill>
              </a:rPr>
              <a:t>Russia had been invaded twice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Soviets suffered millions of                 casualties in the WWII invasion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Allies were not seeking vengeance in Germany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Allies wanted to revitalize and                   stabilize economy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Circumstances after WWII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C4-0623-4EE1-9F52-BDF1C670F539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8197" name="Picture 9" descr="BerlinWall1962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4867275"/>
            <a:ext cx="294322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11" descr="[VstrechaNaEl'be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76400"/>
            <a:ext cx="174942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7" descr="allied-occupation-zon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63166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Soviets given East Germany to include Berlin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United States given southwest Germany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Britain given northwest Germany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Berlin then divided,                                         and Allies, including                                       France, each given a                                         sector inside Berlin itself 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Allied Occupation Zones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4B33-D11E-424C-A198-62212679738A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452870" cy="290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600200"/>
            <a:ext cx="62484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Soviets refused to supply food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Soviets allowed three air       corridors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Soviets demanded their             currency (money) be           adopted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Soviets blockaded road,             rail, and waterways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Soviets cut off all power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 Blockade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1D6B-ACFE-436C-B4B9-128840878AE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Airlift mission begins 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Backup of airlift through basing of strategic nuclear capability in England (36 B-29s deployed)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Allied Response (United States) 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51CC-37A5-4E9B-815E-D10396C1FCAF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1269" name="Picture 7" descr="B-29 Super Fort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3886200"/>
            <a:ext cx="4086225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25 June 1948 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C-47 (</a:t>
            </a:r>
            <a:r>
              <a:rPr lang="en-US" dirty="0" err="1" smtClean="0">
                <a:solidFill>
                  <a:srgbClr val="002368"/>
                </a:solidFill>
              </a:rPr>
              <a:t>Skytrain</a:t>
            </a:r>
            <a:r>
              <a:rPr lang="en-US" dirty="0" smtClean="0">
                <a:solidFill>
                  <a:srgbClr val="002368"/>
                </a:solidFill>
              </a:rPr>
              <a:t>) could fly 2 to 3 tons of cargo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C-54 (</a:t>
            </a:r>
            <a:r>
              <a:rPr lang="en-US" dirty="0" err="1" smtClean="0">
                <a:solidFill>
                  <a:srgbClr val="002368"/>
                </a:solidFill>
              </a:rPr>
              <a:t>Skymaster</a:t>
            </a:r>
            <a:r>
              <a:rPr lang="en-US" dirty="0" smtClean="0">
                <a:solidFill>
                  <a:srgbClr val="002368"/>
                </a:solidFill>
              </a:rPr>
              <a:t>) could fly 10 tons of cargo </a:t>
            </a:r>
          </a:p>
          <a:p>
            <a:r>
              <a:rPr lang="en-US" dirty="0" smtClean="0">
                <a:solidFill>
                  <a:srgbClr val="002368"/>
                </a:solidFill>
              </a:rPr>
              <a:t>2 million tons of cargo in almost 277,000 flights</a:t>
            </a:r>
          </a:p>
          <a:p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368"/>
                </a:solidFill>
              </a:rPr>
              <a:t>Airlift Begins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90D-F23A-4E38-921B-A2956230578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0" y="416083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1200" b="1">
              <a:solidFill>
                <a:schemeClr val="tx1"/>
              </a:solidFill>
              <a:effectLst/>
              <a:cs typeface="Arial" charset="0"/>
            </a:endParaRPr>
          </a:p>
          <a:p>
            <a:pPr eaLnBrk="0" hangingPunct="0"/>
            <a:endParaRPr lang="en-US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9800" y="4191000"/>
            <a:ext cx="3292475" cy="2622550"/>
            <a:chOff x="4343400" y="4235450"/>
            <a:chExt cx="3292475" cy="2622550"/>
          </a:xfrm>
        </p:grpSpPr>
        <p:pic>
          <p:nvPicPr>
            <p:cNvPr id="12296" name="Picture 7" descr="c47ulo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4235450"/>
              <a:ext cx="3292475" cy="21494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5638800" y="6521450"/>
              <a:ext cx="623888" cy="3365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C-54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7400" y="4191000"/>
            <a:ext cx="2819400" cy="2622550"/>
            <a:chOff x="5029200" y="1492250"/>
            <a:chExt cx="2819400" cy="2622550"/>
          </a:xfrm>
        </p:grpSpPr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6019800" y="3778250"/>
              <a:ext cx="623888" cy="3365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23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C-47</a:t>
              </a:r>
            </a:p>
          </p:txBody>
        </p:sp>
        <p:pic>
          <p:nvPicPr>
            <p:cNvPr id="11276" name="Picture 16" descr="C-47 unloading at Templehof, Berl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492250"/>
              <a:ext cx="2819400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368"/>
                </a:solidFill>
              </a:rPr>
              <a:t>Tunner</a:t>
            </a:r>
            <a:r>
              <a:rPr lang="en-US" dirty="0" smtClean="0">
                <a:solidFill>
                  <a:srgbClr val="002368"/>
                </a:solidFill>
              </a:rPr>
              <a:t> Video 2</a:t>
            </a:r>
            <a:endParaRPr lang="en-US" dirty="0">
              <a:solidFill>
                <a:srgbClr val="002368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8B26-C543-41DB-986E-5AC6F23BB44E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6" name="Tunner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7848600" cy="523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720</Words>
  <Application>Microsoft Office PowerPoint</Application>
  <PresentationFormat>On-screen Show (4:3)</PresentationFormat>
  <Paragraphs>136</Paragraphs>
  <Slides>26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Airpower Through  the Cold War</vt:lpstr>
      <vt:lpstr>Overview</vt:lpstr>
      <vt:lpstr>National Security Act of 1947</vt:lpstr>
      <vt:lpstr>Circumstances after WWII</vt:lpstr>
      <vt:lpstr>Allied Occupation Zones</vt:lpstr>
      <vt:lpstr> Blockade</vt:lpstr>
      <vt:lpstr>Allied Response (United States) </vt:lpstr>
      <vt:lpstr>Airlift Begins</vt:lpstr>
      <vt:lpstr>Tunner Video 2</vt:lpstr>
      <vt:lpstr>Results</vt:lpstr>
      <vt:lpstr>General Curtis LeMay</vt:lpstr>
      <vt:lpstr>LeMay Video 2</vt:lpstr>
      <vt:lpstr>General Curtis LeMay</vt:lpstr>
      <vt:lpstr>LeMay’s Impact on the Air Force</vt:lpstr>
      <vt:lpstr>Korea Intro Video</vt:lpstr>
      <vt:lpstr>Korean Conflict</vt:lpstr>
      <vt:lpstr>Beginning of Korean Conflict</vt:lpstr>
      <vt:lpstr>Tunner Video 3</vt:lpstr>
      <vt:lpstr>Korean Conflict</vt:lpstr>
      <vt:lpstr>Airpower in Korea Video</vt:lpstr>
      <vt:lpstr>Airpower in Korean Conflict</vt:lpstr>
      <vt:lpstr>Airpower in Korean Conflict</vt:lpstr>
      <vt:lpstr>Schriever Video</vt:lpstr>
      <vt:lpstr>Deterrence and Missile Development</vt:lpstr>
      <vt:lpstr>Cuban Missile Crisis</vt:lpstr>
      <vt:lpstr>Summary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marvin.kerr</dc:creator>
  <cp:lastModifiedBy>kevin.lynn</cp:lastModifiedBy>
  <cp:revision>71</cp:revision>
  <dcterms:created xsi:type="dcterms:W3CDTF">2009-08-16T21:00:23Z</dcterms:created>
  <dcterms:modified xsi:type="dcterms:W3CDTF">2011-12-08T13:50:00Z</dcterms:modified>
</cp:coreProperties>
</file>