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61" r:id="rId3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84D10-152E-4BEA-8F27-FE0F98F6D300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A0BF0-B17A-48C2-B761-086BA9258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9793"/>
            <a:ext cx="5486400" cy="41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46D08F5-23A6-485A-AD1F-99E1519C4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06B8EC-4268-4AF8-8961-30E250BBAF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83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3886200" y="8737989"/>
            <a:ext cx="2971800" cy="46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8737989"/>
            <a:ext cx="2971800" cy="46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0" y="0"/>
            <a:ext cx="2971800" cy="4583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83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3886200" y="8737989"/>
            <a:ext cx="2971800" cy="46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/>
              <a:t>2</a:t>
            </a:r>
          </a:p>
        </p:txBody>
      </p:sp>
      <p:sp>
        <p:nvSpPr>
          <p:cNvPr id="12297" name="Rectangle 8"/>
          <p:cNvSpPr>
            <a:spLocks noChangeArrowheads="1"/>
          </p:cNvSpPr>
          <p:nvPr/>
        </p:nvSpPr>
        <p:spPr bwMode="auto">
          <a:xfrm>
            <a:off x="0" y="8737989"/>
            <a:ext cx="2971800" cy="46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Rectangle 9"/>
          <p:cNvSpPr>
            <a:spLocks noChangeArrowheads="1"/>
          </p:cNvSpPr>
          <p:nvPr/>
        </p:nvSpPr>
        <p:spPr bwMode="auto">
          <a:xfrm>
            <a:off x="0" y="0"/>
            <a:ext cx="2971800" cy="4583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83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Rectangle 11"/>
          <p:cNvSpPr>
            <a:spLocks noChangeArrowheads="1"/>
          </p:cNvSpPr>
          <p:nvPr/>
        </p:nvSpPr>
        <p:spPr bwMode="auto">
          <a:xfrm>
            <a:off x="3886200" y="8737989"/>
            <a:ext cx="2971800" cy="46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/>
              <a:t>2</a:t>
            </a:r>
          </a:p>
        </p:txBody>
      </p:sp>
      <p:sp>
        <p:nvSpPr>
          <p:cNvPr id="12301" name="Rectangle 12"/>
          <p:cNvSpPr>
            <a:spLocks noChangeArrowheads="1"/>
          </p:cNvSpPr>
          <p:nvPr/>
        </p:nvSpPr>
        <p:spPr bwMode="auto">
          <a:xfrm>
            <a:off x="0" y="8737989"/>
            <a:ext cx="2971800" cy="46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3"/>
          <p:cNvSpPr>
            <a:spLocks noChangeArrowheads="1"/>
          </p:cNvSpPr>
          <p:nvPr/>
        </p:nvSpPr>
        <p:spPr bwMode="auto">
          <a:xfrm>
            <a:off x="0" y="0"/>
            <a:ext cx="2971800" cy="4583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Rectangle 14"/>
          <p:cNvSpPr>
            <a:spLocks noChangeArrowheads="1"/>
          </p:cNvSpPr>
          <p:nvPr/>
        </p:nvSpPr>
        <p:spPr bwMode="auto">
          <a:xfrm>
            <a:off x="3886200" y="0"/>
            <a:ext cx="2971800" cy="4583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Rectangle 15"/>
          <p:cNvSpPr>
            <a:spLocks noChangeArrowheads="1"/>
          </p:cNvSpPr>
          <p:nvPr/>
        </p:nvSpPr>
        <p:spPr bwMode="auto">
          <a:xfrm>
            <a:off x="3886200" y="8737989"/>
            <a:ext cx="2971800" cy="46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/>
              <a:t>2</a:t>
            </a:r>
          </a:p>
        </p:txBody>
      </p:sp>
      <p:sp>
        <p:nvSpPr>
          <p:cNvPr id="12305" name="Rectangle 16"/>
          <p:cNvSpPr>
            <a:spLocks noChangeArrowheads="1"/>
          </p:cNvSpPr>
          <p:nvPr/>
        </p:nvSpPr>
        <p:spPr bwMode="auto">
          <a:xfrm>
            <a:off x="0" y="8737989"/>
            <a:ext cx="2971800" cy="46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Rectangle 17"/>
          <p:cNvSpPr>
            <a:spLocks noChangeArrowheads="1"/>
          </p:cNvSpPr>
          <p:nvPr/>
        </p:nvSpPr>
        <p:spPr bwMode="auto">
          <a:xfrm>
            <a:off x="0" y="0"/>
            <a:ext cx="2971800" cy="4583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Rectangle 18"/>
          <p:cNvSpPr>
            <a:spLocks noChangeArrowheads="1"/>
          </p:cNvSpPr>
          <p:nvPr/>
        </p:nvSpPr>
        <p:spPr bwMode="auto">
          <a:xfrm>
            <a:off x="3886200" y="0"/>
            <a:ext cx="2971800" cy="4583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Rectangle 19"/>
          <p:cNvSpPr>
            <a:spLocks noChangeArrowheads="1"/>
          </p:cNvSpPr>
          <p:nvPr/>
        </p:nvSpPr>
        <p:spPr bwMode="auto">
          <a:xfrm>
            <a:off x="3886200" y="8737989"/>
            <a:ext cx="2971800" cy="46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/>
              <a:t>2</a:t>
            </a:r>
          </a:p>
        </p:txBody>
      </p:sp>
      <p:sp>
        <p:nvSpPr>
          <p:cNvPr id="12309" name="Rectangle 20"/>
          <p:cNvSpPr>
            <a:spLocks noChangeArrowheads="1"/>
          </p:cNvSpPr>
          <p:nvPr/>
        </p:nvSpPr>
        <p:spPr bwMode="auto">
          <a:xfrm>
            <a:off x="0" y="8737989"/>
            <a:ext cx="2971800" cy="46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Rectangle 21"/>
          <p:cNvSpPr>
            <a:spLocks noChangeArrowheads="1"/>
          </p:cNvSpPr>
          <p:nvPr/>
        </p:nvSpPr>
        <p:spPr bwMode="auto">
          <a:xfrm>
            <a:off x="0" y="0"/>
            <a:ext cx="2971800" cy="4583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Rectangle 2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696913"/>
            <a:ext cx="4581525" cy="3436937"/>
          </a:xfrm>
          <a:ln w="12700" cap="flat">
            <a:solidFill>
              <a:schemeClr val="tx1"/>
            </a:solidFill>
          </a:ln>
        </p:spPr>
      </p:sp>
      <p:sp>
        <p:nvSpPr>
          <p:cNvPr id="12312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196"/>
            <a:ext cx="5029200" cy="4139803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27FC7A-DC94-4149-8F9F-2DA4346DD99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83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3886200" y="8737989"/>
            <a:ext cx="2971800" cy="46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/>
              <a:t>3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8737989"/>
            <a:ext cx="2971800" cy="46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2971800" cy="4583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83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3886200" y="8737989"/>
            <a:ext cx="2971800" cy="46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/>
              <a:t>3</a:t>
            </a:r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0" y="8737989"/>
            <a:ext cx="2971800" cy="46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0" y="0"/>
            <a:ext cx="2971800" cy="4583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83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11"/>
          <p:cNvSpPr>
            <a:spLocks noChangeArrowheads="1"/>
          </p:cNvSpPr>
          <p:nvPr/>
        </p:nvSpPr>
        <p:spPr bwMode="auto">
          <a:xfrm>
            <a:off x="3886200" y="8737989"/>
            <a:ext cx="2971800" cy="46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/>
              <a:t>3</a:t>
            </a:r>
          </a:p>
        </p:txBody>
      </p:sp>
      <p:sp>
        <p:nvSpPr>
          <p:cNvPr id="16397" name="Rectangle 12"/>
          <p:cNvSpPr>
            <a:spLocks noChangeArrowheads="1"/>
          </p:cNvSpPr>
          <p:nvPr/>
        </p:nvSpPr>
        <p:spPr bwMode="auto">
          <a:xfrm>
            <a:off x="0" y="8737989"/>
            <a:ext cx="2971800" cy="46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Rectangle 13"/>
          <p:cNvSpPr>
            <a:spLocks noChangeArrowheads="1"/>
          </p:cNvSpPr>
          <p:nvPr/>
        </p:nvSpPr>
        <p:spPr bwMode="auto">
          <a:xfrm>
            <a:off x="0" y="0"/>
            <a:ext cx="2971800" cy="4583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4"/>
          <p:cNvSpPr>
            <a:spLocks noChangeArrowheads="1"/>
          </p:cNvSpPr>
          <p:nvPr/>
        </p:nvSpPr>
        <p:spPr bwMode="auto">
          <a:xfrm>
            <a:off x="3886200" y="0"/>
            <a:ext cx="2971800" cy="4583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Rectangle 15"/>
          <p:cNvSpPr>
            <a:spLocks noChangeArrowheads="1"/>
          </p:cNvSpPr>
          <p:nvPr/>
        </p:nvSpPr>
        <p:spPr bwMode="auto">
          <a:xfrm>
            <a:off x="3886200" y="8737989"/>
            <a:ext cx="2971800" cy="46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/>
              <a:t>3</a:t>
            </a:r>
          </a:p>
        </p:txBody>
      </p:sp>
      <p:sp>
        <p:nvSpPr>
          <p:cNvPr id="16401" name="Rectangle 16"/>
          <p:cNvSpPr>
            <a:spLocks noChangeArrowheads="1"/>
          </p:cNvSpPr>
          <p:nvPr/>
        </p:nvSpPr>
        <p:spPr bwMode="auto">
          <a:xfrm>
            <a:off x="0" y="8737989"/>
            <a:ext cx="2971800" cy="46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Rectangle 17"/>
          <p:cNvSpPr>
            <a:spLocks noChangeArrowheads="1"/>
          </p:cNvSpPr>
          <p:nvPr/>
        </p:nvSpPr>
        <p:spPr bwMode="auto">
          <a:xfrm>
            <a:off x="0" y="0"/>
            <a:ext cx="2971800" cy="4583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Rectangle 18"/>
          <p:cNvSpPr>
            <a:spLocks noChangeArrowheads="1"/>
          </p:cNvSpPr>
          <p:nvPr/>
        </p:nvSpPr>
        <p:spPr bwMode="auto">
          <a:xfrm>
            <a:off x="3886200" y="0"/>
            <a:ext cx="2971800" cy="4583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Rectangle 19"/>
          <p:cNvSpPr>
            <a:spLocks noChangeArrowheads="1"/>
          </p:cNvSpPr>
          <p:nvPr/>
        </p:nvSpPr>
        <p:spPr bwMode="auto">
          <a:xfrm>
            <a:off x="3886200" y="8737989"/>
            <a:ext cx="2971800" cy="46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/>
              <a:t>3</a:t>
            </a:r>
          </a:p>
        </p:txBody>
      </p:sp>
      <p:sp>
        <p:nvSpPr>
          <p:cNvPr id="16405" name="Rectangle 20"/>
          <p:cNvSpPr>
            <a:spLocks noChangeArrowheads="1"/>
          </p:cNvSpPr>
          <p:nvPr/>
        </p:nvSpPr>
        <p:spPr bwMode="auto">
          <a:xfrm>
            <a:off x="0" y="8737989"/>
            <a:ext cx="2971800" cy="46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Rectangle 21"/>
          <p:cNvSpPr>
            <a:spLocks noChangeArrowheads="1"/>
          </p:cNvSpPr>
          <p:nvPr/>
        </p:nvSpPr>
        <p:spPr bwMode="auto">
          <a:xfrm>
            <a:off x="0" y="0"/>
            <a:ext cx="2971800" cy="4583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Rectangle 2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696913"/>
            <a:ext cx="4581525" cy="3436937"/>
          </a:xfrm>
          <a:ln w="12700" cap="flat">
            <a:solidFill>
              <a:schemeClr val="tx1"/>
            </a:solidFill>
          </a:ln>
        </p:spPr>
      </p:sp>
      <p:sp>
        <p:nvSpPr>
          <p:cNvPr id="16408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196"/>
            <a:ext cx="5029200" cy="4139803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agle"/>
          <p:cNvPicPr>
            <a:picLocks noChangeAspect="1" noChangeArrowheads="1"/>
          </p:cNvPicPr>
          <p:nvPr userDrawn="1"/>
        </p:nvPicPr>
        <p:blipFill>
          <a:blip r:embed="rId13" cstate="print">
            <a:lum bright="20000" contrast="-42000"/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5" descr="symblongry1b copy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-4829"/>
          <a:stretch>
            <a:fillRect/>
          </a:stretch>
        </p:blipFill>
        <p:spPr bwMode="auto">
          <a:xfrm>
            <a:off x="0" y="249238"/>
            <a:ext cx="1371600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84" descr="AFOATSSHIELD 5-21- 2008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7200" y="304800"/>
            <a:ext cx="9144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AS100 </a:t>
            </a:r>
            <a:br>
              <a:rPr lang="en-US" dirty="0" smtClean="0"/>
            </a:br>
            <a:r>
              <a:rPr lang="en-US" dirty="0" smtClean="0"/>
              <a:t>AF Heritage Lesson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Spring </a:t>
            </a:r>
            <a:r>
              <a:rPr lang="en-US" dirty="0" smtClean="0"/>
              <a:t>‘13</a:t>
            </a:r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rgbClr val="000099"/>
                </a:solidFill>
              </a:rPr>
              <a:t>Lesson 12--AF Heritage 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077200" cy="3124200"/>
          </a:xfrm>
        </p:spPr>
        <p:txBody>
          <a:bodyPr/>
          <a:lstStyle/>
          <a:p>
            <a:pPr lvl="0">
              <a:buClr>
                <a:schemeClr val="accent2">
                  <a:lumMod val="90000"/>
                  <a:lumOff val="10000"/>
                </a:schemeClr>
              </a:buClr>
            </a:pPr>
            <a:r>
              <a:rPr lang="en-US" sz="2800" b="1" dirty="0" smtClean="0"/>
              <a:t>List the critical events of the Combined Bomber Offensive</a:t>
            </a:r>
          </a:p>
          <a:p>
            <a:pPr lvl="0">
              <a:buClr>
                <a:schemeClr val="accent2">
                  <a:lumMod val="90000"/>
                  <a:lumOff val="10000"/>
                </a:schemeClr>
              </a:buClr>
            </a:pPr>
            <a:r>
              <a:rPr lang="en-US" sz="2800" b="1" dirty="0" smtClean="0"/>
              <a:t>Identify the state of American airpower entering WWI </a:t>
            </a:r>
          </a:p>
          <a:p>
            <a:pPr lvl="0">
              <a:buClr>
                <a:schemeClr val="accent2">
                  <a:lumMod val="90000"/>
                  <a:lumOff val="10000"/>
                </a:schemeClr>
              </a:buClr>
            </a:pPr>
            <a:r>
              <a:rPr lang="en-US" sz="2800" b="1" dirty="0" smtClean="0"/>
              <a:t>Identify a key technological advancement of the Korean War</a:t>
            </a:r>
          </a:p>
          <a:p>
            <a:pPr lvl="0">
              <a:buClr>
                <a:schemeClr val="accent2">
                  <a:lumMod val="90000"/>
                  <a:lumOff val="10000"/>
                </a:schemeClr>
              </a:buClr>
            </a:pPr>
            <a:r>
              <a:rPr lang="en-US" sz="2800" b="1" dirty="0" smtClean="0"/>
              <a:t>Define the major air campaigns of the Vietnam conflict</a:t>
            </a:r>
          </a:p>
          <a:p>
            <a:pPr lvl="0">
              <a:buClr>
                <a:schemeClr val="accent2">
                  <a:lumMod val="90000"/>
                  <a:lumOff val="10000"/>
                </a:schemeClr>
              </a:buClr>
            </a:pPr>
            <a:r>
              <a:rPr lang="en-US" sz="2800" b="1" dirty="0" smtClean="0"/>
              <a:t>State the objectives of the Mercury, Gemini and Apollo space programs</a:t>
            </a:r>
          </a:p>
          <a:p>
            <a:pPr lvl="0">
              <a:buClr>
                <a:schemeClr val="accent2">
                  <a:lumMod val="90000"/>
                  <a:lumOff val="10000"/>
                </a:schemeClr>
              </a:buClr>
            </a:pPr>
            <a:r>
              <a:rPr lang="en-US" sz="2800" b="1" dirty="0" smtClean="0"/>
              <a:t>State the goal of the four phases of the air campaign during Desert Storm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sson 3, Civilian Control">
  <a:themeElements>
    <a:clrScheme name="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Lesson 3, Civilian Contro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sson 3, Civilian Contro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sson 3, Civilian Contro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sson 3, Civilian Contro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sson 3, Civilian Contro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sson 3, Civilian Contro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sson 3, Civilian Contro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sson 3, Civilian Contro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sson 3, Civilian Control 8">
        <a:dk1>
          <a:srgbClr val="000000"/>
        </a:dk1>
        <a:lt1>
          <a:srgbClr val="000066"/>
        </a:lt1>
        <a:dk2>
          <a:srgbClr val="000000"/>
        </a:dk2>
        <a:lt2>
          <a:srgbClr val="000000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000000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79</Words>
  <Application>Microsoft Office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Lesson 3, Civilian Control</vt:lpstr>
      <vt:lpstr>AS100  AF Heritage Lesson Spring ‘13</vt:lpstr>
      <vt:lpstr>Lesson 12--AF Heritage </vt:lpstr>
    </vt:vector>
  </TitlesOfParts>
  <Company>AETC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Force Core Values Case Studies</dc:title>
  <dc:creator>michael.collins</dc:creator>
  <cp:lastModifiedBy>tclough</cp:lastModifiedBy>
  <cp:revision>51</cp:revision>
  <dcterms:created xsi:type="dcterms:W3CDTF">2007-04-26T19:50:16Z</dcterms:created>
  <dcterms:modified xsi:type="dcterms:W3CDTF">2013-01-23T20:02:03Z</dcterms:modified>
</cp:coreProperties>
</file>